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3"/>
  </p:notesMasterIdLst>
  <p:sldIdLst>
    <p:sldId id="256" r:id="rId2"/>
    <p:sldId id="298" r:id="rId3"/>
    <p:sldId id="299" r:id="rId4"/>
    <p:sldId id="300" r:id="rId5"/>
    <p:sldId id="262" r:id="rId6"/>
    <p:sldId id="257" r:id="rId7"/>
    <p:sldId id="258" r:id="rId8"/>
    <p:sldId id="301" r:id="rId9"/>
    <p:sldId id="340" r:id="rId10"/>
    <p:sldId id="303" r:id="rId11"/>
    <p:sldId id="307" r:id="rId12"/>
    <p:sldId id="305" r:id="rId13"/>
    <p:sldId id="308" r:id="rId14"/>
    <p:sldId id="310" r:id="rId15"/>
    <p:sldId id="316" r:id="rId16"/>
    <p:sldId id="335" r:id="rId17"/>
    <p:sldId id="336" r:id="rId18"/>
    <p:sldId id="313" r:id="rId19"/>
    <p:sldId id="314" r:id="rId20"/>
    <p:sldId id="315" r:id="rId21"/>
    <p:sldId id="337" r:id="rId22"/>
    <p:sldId id="333" r:id="rId23"/>
    <p:sldId id="317" r:id="rId24"/>
    <p:sldId id="334" r:id="rId25"/>
    <p:sldId id="320" r:id="rId26"/>
    <p:sldId id="321" r:id="rId27"/>
    <p:sldId id="339" r:id="rId28"/>
    <p:sldId id="324" r:id="rId29"/>
    <p:sldId id="322" r:id="rId30"/>
    <p:sldId id="319" r:id="rId31"/>
    <p:sldId id="323" r:id="rId3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4643"/>
  </p:normalViewPr>
  <p:slideViewPr>
    <p:cSldViewPr snapToGrid="0" snapToObjects="1">
      <p:cViewPr varScale="1">
        <p:scale>
          <a:sx n="90" d="100"/>
          <a:sy n="90" d="100"/>
        </p:scale>
        <p:origin x="1744" y="200"/>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notesMaster" Target="notesMasters/notesMaster1.xml"/><Relationship Id="rId34" Type="http://schemas.openxmlformats.org/officeDocument/2006/relationships/presProps" Target="presProps.xml"/><Relationship Id="rId35" Type="http://schemas.openxmlformats.org/officeDocument/2006/relationships/viewProps" Target="viewProps.xml"/><Relationship Id="rId36" Type="http://schemas.openxmlformats.org/officeDocument/2006/relationships/theme" Target="theme/theme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tableStyles" Target="tableStyles.xml"/></Relationships>
</file>

<file path=ppt/media/image1.png>
</file>

<file path=ppt/media/image10.png>
</file>

<file path=ppt/media/image11.tiff>
</file>

<file path=ppt/media/image12.tiff>
</file>

<file path=ppt/media/image2.png>
</file>

<file path=ppt/media/image3.tiff>
</file>

<file path=ppt/media/image4.png>
</file>

<file path=ppt/media/image5.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B9C0FC5-975C-4F4E-8FCC-2468A4EA1247}" type="datetimeFigureOut">
              <a:rPr lang="en-US" smtClean="0"/>
              <a:t>5/14/20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sv-SE"/>
              <a:t>Click to edit Master text styles</a:t>
            </a:r>
          </a:p>
          <a:p>
            <a:pPr lvl="1"/>
            <a:r>
              <a:rPr lang="sv-SE"/>
              <a:t>Second level</a:t>
            </a:r>
          </a:p>
          <a:p>
            <a:pPr lvl="2"/>
            <a:r>
              <a:rPr lang="sv-SE"/>
              <a:t>Third level</a:t>
            </a:r>
          </a:p>
          <a:p>
            <a:pPr lvl="3"/>
            <a:r>
              <a:rPr lang="sv-SE"/>
              <a:t>Fourth level</a:t>
            </a:r>
          </a:p>
          <a:p>
            <a:pPr lvl="4"/>
            <a:r>
              <a:rPr lang="sv-SE"/>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48AE3BC-4D56-B340-ACB5-3FA93C3410C9}" type="slidenum">
              <a:rPr lang="en-US" smtClean="0"/>
              <a:t>‹#›</a:t>
            </a:fld>
            <a:endParaRPr lang="en-US"/>
          </a:p>
        </p:txBody>
      </p:sp>
    </p:spTree>
    <p:extLst>
      <p:ext uri="{BB962C8B-B14F-4D97-AF65-F5344CB8AC3E}">
        <p14:creationId xmlns:p14="http://schemas.microsoft.com/office/powerpoint/2010/main" val="690353888"/>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Slide Image Placeholder 1"/>
          <p:cNvSpPr>
            <a:spLocks noGrp="1" noRot="1" noChangeAspect="1"/>
          </p:cNvSpPr>
          <p:nvPr>
            <p:ph type="sldImg"/>
          </p:nvPr>
        </p:nvSpPr>
        <p:spPr>
          <a:ln/>
        </p:spPr>
      </p:sp>
      <p:sp>
        <p:nvSpPr>
          <p:cNvPr id="69635" name="Notes Placeholder 2"/>
          <p:cNvSpPr>
            <a:spLocks noGrp="1"/>
          </p:cNvSpPr>
          <p:nvPr>
            <p:ph type="body" idx="1"/>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a:lstStyle/>
          <a:p>
            <a:r>
              <a:rPr lang="en-GB">
                <a:latin typeface="Times New Roman" charset="0"/>
                <a:ea typeface="ＭＳ Ｐゴシック" charset="0"/>
                <a:cs typeface="ＭＳ Ｐゴシック" charset="0"/>
              </a:rPr>
              <a:t>Move target selection</a:t>
            </a:r>
          </a:p>
        </p:txBody>
      </p:sp>
      <p:sp>
        <p:nvSpPr>
          <p:cNvPr id="69636" name="Slide Number Placeholder 3"/>
          <p:cNvSpPr>
            <a:spLocks noGrp="1"/>
          </p:cNvSpPr>
          <p:nvPr>
            <p:ph type="sldNum" sz="quarter"/>
          </p:nvPr>
        </p:nvSpPr>
        <p:spPr>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txBody>
          <a:bodyPr/>
          <a:lstStyle>
            <a:lvl1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Times New Roman" charset="0"/>
                <a:ea typeface="ＭＳ Ｐゴシック" charset="0"/>
                <a:cs typeface="ＭＳ Ｐゴシック" charset="0"/>
              </a:defRPr>
            </a:lvl1pPr>
            <a:lvl2pPr marL="37931725" indent="-37474525"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Times New Roman" charset="0"/>
                <a:ea typeface="ＭＳ Ｐゴシック" charset="0"/>
              </a:defRPr>
            </a:lvl2pPr>
            <a:lvl3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Times New Roman" charset="0"/>
                <a:ea typeface="ＭＳ Ｐゴシック" charset="0"/>
              </a:defRPr>
            </a:lvl3pPr>
            <a:lvl4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Times New Roman" charset="0"/>
                <a:ea typeface="ＭＳ Ｐゴシック" charset="0"/>
              </a:defRPr>
            </a:lvl4pPr>
            <a:lvl5pPr eaLnBrk="0" hangingPunct="0">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Times New Roman" charset="0"/>
                <a:ea typeface="ＭＳ Ｐゴシック" charset="0"/>
              </a:defRPr>
            </a:lvl5pPr>
            <a:lvl6pPr marL="4572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Times New Roman" charset="0"/>
                <a:ea typeface="ＭＳ Ｐゴシック" charset="0"/>
              </a:defRPr>
            </a:lvl6pPr>
            <a:lvl7pPr marL="9144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Times New Roman" charset="0"/>
                <a:ea typeface="ＭＳ Ｐゴシック" charset="0"/>
              </a:defRPr>
            </a:lvl7pPr>
            <a:lvl8pPr marL="13716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Times New Roman" charset="0"/>
                <a:ea typeface="ＭＳ Ｐゴシック" charset="0"/>
              </a:defRPr>
            </a:lvl8pPr>
            <a:lvl9pPr marL="1828800" eaLnBrk="0" fontAlgn="base" hangingPunct="0">
              <a:spcBef>
                <a:spcPct val="0"/>
              </a:spcBef>
              <a:spcAft>
                <a:spcPct val="0"/>
              </a:spcAft>
              <a:tabLst>
                <a:tab pos="0" algn="l"/>
                <a:tab pos="457200" algn="l"/>
                <a:tab pos="914400" algn="l"/>
                <a:tab pos="1371600" algn="l"/>
                <a:tab pos="1828800" algn="l"/>
                <a:tab pos="2286000" algn="l"/>
                <a:tab pos="2743200" algn="l"/>
                <a:tab pos="3200400" algn="l"/>
                <a:tab pos="3657600" algn="l"/>
                <a:tab pos="4114800" algn="l"/>
                <a:tab pos="4572000" algn="l"/>
                <a:tab pos="5029200" algn="l"/>
                <a:tab pos="5486400" algn="l"/>
                <a:tab pos="5943600" algn="l"/>
                <a:tab pos="6400800" algn="l"/>
                <a:tab pos="6858000" algn="l"/>
                <a:tab pos="7315200" algn="l"/>
                <a:tab pos="7772400" algn="l"/>
                <a:tab pos="8229600" algn="l"/>
                <a:tab pos="8686800" algn="l"/>
                <a:tab pos="9144000" algn="l"/>
              </a:tabLst>
              <a:defRPr sz="2400">
                <a:solidFill>
                  <a:schemeClr val="bg1"/>
                </a:solidFill>
                <a:latin typeface="Times New Roman" charset="0"/>
                <a:ea typeface="ＭＳ Ｐゴシック" charset="0"/>
              </a:defRPr>
            </a:lvl9pPr>
          </a:lstStyle>
          <a:p>
            <a:pPr eaLnBrk="1" hangingPunct="1"/>
            <a:fld id="{CC6F6194-2016-7741-B377-37278128B1EE}" type="slidenum">
              <a:rPr lang="en-GB" sz="1300">
                <a:solidFill>
                  <a:srgbClr val="000000"/>
                </a:solidFill>
                <a:cs typeface="Bitstream Vera Sans" charset="0"/>
              </a:rPr>
              <a:pPr eaLnBrk="1" hangingPunct="1"/>
              <a:t>5</a:t>
            </a:fld>
            <a:endParaRPr lang="en-GB" sz="1300">
              <a:solidFill>
                <a:srgbClr val="000000"/>
              </a:solidFill>
              <a:cs typeface="Bitstream Vera Sans"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a:t>
            </a:r>
            <a:r>
              <a:rPr lang="en-US" baseline="0" dirty="0"/>
              <a:t> to install the </a:t>
            </a:r>
            <a:r>
              <a:rPr lang="en-US" baseline="0" dirty="0" err="1"/>
              <a:t>quantile</a:t>
            </a:r>
            <a:r>
              <a:rPr lang="en-US" baseline="0" dirty="0"/>
              <a:t> </a:t>
            </a:r>
            <a:r>
              <a:rPr lang="en-US" baseline="0" dirty="0" err="1"/>
              <a:t>functoinfrom</a:t>
            </a:r>
            <a:r>
              <a:rPr lang="en-US" baseline="0" dirty="0"/>
              <a:t> </a:t>
            </a:r>
            <a:r>
              <a:rPr lang="en-US" baseline="0" dirty="0" err="1"/>
              <a:t>Bioconductor</a:t>
            </a:r>
            <a:r>
              <a:rPr lang="en-US" baseline="0" dirty="0"/>
              <a:t>. </a:t>
            </a:r>
          </a:p>
          <a:p>
            <a:r>
              <a:rPr lang="en-US" baseline="0" dirty="0"/>
              <a:t>source('http://</a:t>
            </a:r>
            <a:r>
              <a:rPr lang="en-US" baseline="0" dirty="0" err="1"/>
              <a:t>bioconductor.org</a:t>
            </a:r>
            <a:r>
              <a:rPr lang="en-US" baseline="0" dirty="0"/>
              <a:t>/</a:t>
            </a:r>
            <a:r>
              <a:rPr lang="en-US" baseline="0" dirty="0" err="1"/>
              <a:t>biocLite.R</a:t>
            </a:r>
            <a:r>
              <a:rPr lang="en-US" baseline="0" dirty="0"/>
              <a:t>’)</a:t>
            </a:r>
          </a:p>
          <a:p>
            <a:r>
              <a:rPr lang="en-US" baseline="0" dirty="0" err="1"/>
              <a:t>biocLite</a:t>
            </a:r>
            <a:r>
              <a:rPr lang="en-US" baseline="0" dirty="0"/>
              <a:t>('</a:t>
            </a:r>
            <a:r>
              <a:rPr lang="en-US" baseline="0" dirty="0" err="1"/>
              <a:t>preprocessCore</a:t>
            </a:r>
            <a:r>
              <a:rPr lang="en-US" baseline="0" dirty="0"/>
              <a:t>')</a:t>
            </a:r>
          </a:p>
          <a:p>
            <a:r>
              <a:rPr lang="en-US" baseline="0" dirty="0"/>
              <a:t>This will prompt you to install a  lot of stuff which it is dependent on though. </a:t>
            </a:r>
            <a:endParaRPr lang="en-US" dirty="0"/>
          </a:p>
        </p:txBody>
      </p:sp>
      <p:sp>
        <p:nvSpPr>
          <p:cNvPr id="4" name="Slide Number Placeholder 3"/>
          <p:cNvSpPr>
            <a:spLocks noGrp="1"/>
          </p:cNvSpPr>
          <p:nvPr>
            <p:ph type="sldNum" sz="quarter" idx="10"/>
          </p:nvPr>
        </p:nvSpPr>
        <p:spPr/>
        <p:txBody>
          <a:bodyPr/>
          <a:lstStyle/>
          <a:p>
            <a:fld id="{F48AE3BC-4D56-B340-ACB5-3FA93C3410C9}" type="slidenum">
              <a:rPr lang="en-US" smtClean="0"/>
              <a:t>16</a:t>
            </a:fld>
            <a:endParaRPr lang="en-US"/>
          </a:p>
        </p:txBody>
      </p:sp>
    </p:spTree>
    <p:extLst>
      <p:ext uri="{BB962C8B-B14F-4D97-AF65-F5344CB8AC3E}">
        <p14:creationId xmlns:p14="http://schemas.microsoft.com/office/powerpoint/2010/main" val="23565268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48AE3BC-4D56-B340-ACB5-3FA93C3410C9}" type="slidenum">
              <a:rPr lang="en-US" smtClean="0"/>
              <a:t>19</a:t>
            </a:fld>
            <a:endParaRPr lang="en-US"/>
          </a:p>
        </p:txBody>
      </p:sp>
    </p:spTree>
    <p:extLst>
      <p:ext uri="{BB962C8B-B14F-4D97-AF65-F5344CB8AC3E}">
        <p14:creationId xmlns:p14="http://schemas.microsoft.com/office/powerpoint/2010/main" val="10718031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sv-SE"/>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sv-SE"/>
              <a:t>Click to edit Master subtitle style</a:t>
            </a:r>
            <a:endParaRPr lang="en-US"/>
          </a:p>
        </p:txBody>
      </p:sp>
      <p:sp>
        <p:nvSpPr>
          <p:cNvPr id="4" name="Date Placeholder 3"/>
          <p:cNvSpPr>
            <a:spLocks noGrp="1"/>
          </p:cNvSpPr>
          <p:nvPr>
            <p:ph type="dt" sz="half" idx="10"/>
          </p:nvPr>
        </p:nvSpPr>
        <p:spPr/>
        <p:txBody>
          <a:bodyPr/>
          <a:lstStyle/>
          <a:p>
            <a:fld id="{101A7EE6-89E5-FF47-86EE-9B6BED192521}" type="datetimeFigureOut">
              <a:rPr lang="en-US" smtClean="0"/>
              <a:t>5/14/20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59BF55-81F4-8341-92FB-418A88FFE5BE}" type="slidenum">
              <a:rPr lang="en-US" smtClean="0"/>
              <a:t>‹#›</a:t>
            </a:fld>
            <a:endParaRPr lang="en-US"/>
          </a:p>
        </p:txBody>
      </p:sp>
    </p:spTree>
    <p:extLst>
      <p:ext uri="{BB962C8B-B14F-4D97-AF65-F5344CB8AC3E}">
        <p14:creationId xmlns:p14="http://schemas.microsoft.com/office/powerpoint/2010/main" val="30590454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v-SE"/>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sv-SE"/>
              <a:t>Click to edit Master text styles</a:t>
            </a:r>
          </a:p>
          <a:p>
            <a:pPr lvl="1"/>
            <a:r>
              <a:rPr lang="sv-SE"/>
              <a:t>Second level</a:t>
            </a:r>
          </a:p>
          <a:p>
            <a:pPr lvl="2"/>
            <a:r>
              <a:rPr lang="sv-SE"/>
              <a:t>Third level</a:t>
            </a:r>
          </a:p>
          <a:p>
            <a:pPr lvl="3"/>
            <a:r>
              <a:rPr lang="sv-SE"/>
              <a:t>Fourth level</a:t>
            </a:r>
          </a:p>
          <a:p>
            <a:pPr lvl="4"/>
            <a:r>
              <a:rPr lang="sv-SE"/>
              <a:t>Fifth level</a:t>
            </a:r>
            <a:endParaRPr lang="en-US"/>
          </a:p>
        </p:txBody>
      </p:sp>
      <p:sp>
        <p:nvSpPr>
          <p:cNvPr id="4" name="Date Placeholder 3"/>
          <p:cNvSpPr>
            <a:spLocks noGrp="1"/>
          </p:cNvSpPr>
          <p:nvPr>
            <p:ph type="dt" sz="half" idx="10"/>
          </p:nvPr>
        </p:nvSpPr>
        <p:spPr/>
        <p:txBody>
          <a:bodyPr/>
          <a:lstStyle/>
          <a:p>
            <a:fld id="{101A7EE6-89E5-FF47-86EE-9B6BED192521}" type="datetimeFigureOut">
              <a:rPr lang="en-US" smtClean="0"/>
              <a:t>5/14/20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59BF55-81F4-8341-92FB-418A88FFE5BE}" type="slidenum">
              <a:rPr lang="en-US" smtClean="0"/>
              <a:t>‹#›</a:t>
            </a:fld>
            <a:endParaRPr lang="en-US"/>
          </a:p>
        </p:txBody>
      </p:sp>
    </p:spTree>
    <p:extLst>
      <p:ext uri="{BB962C8B-B14F-4D97-AF65-F5344CB8AC3E}">
        <p14:creationId xmlns:p14="http://schemas.microsoft.com/office/powerpoint/2010/main" val="16570526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sv-SE"/>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sv-SE"/>
              <a:t>Click to edit Master text styles</a:t>
            </a:r>
          </a:p>
          <a:p>
            <a:pPr lvl="1"/>
            <a:r>
              <a:rPr lang="sv-SE"/>
              <a:t>Second level</a:t>
            </a:r>
          </a:p>
          <a:p>
            <a:pPr lvl="2"/>
            <a:r>
              <a:rPr lang="sv-SE"/>
              <a:t>Third level</a:t>
            </a:r>
          </a:p>
          <a:p>
            <a:pPr lvl="3"/>
            <a:r>
              <a:rPr lang="sv-SE"/>
              <a:t>Fourth level</a:t>
            </a:r>
          </a:p>
          <a:p>
            <a:pPr lvl="4"/>
            <a:r>
              <a:rPr lang="sv-SE"/>
              <a:t>Fifth level</a:t>
            </a:r>
            <a:endParaRPr lang="en-US"/>
          </a:p>
        </p:txBody>
      </p:sp>
      <p:sp>
        <p:nvSpPr>
          <p:cNvPr id="4" name="Date Placeholder 3"/>
          <p:cNvSpPr>
            <a:spLocks noGrp="1"/>
          </p:cNvSpPr>
          <p:nvPr>
            <p:ph type="dt" sz="half" idx="10"/>
          </p:nvPr>
        </p:nvSpPr>
        <p:spPr/>
        <p:txBody>
          <a:bodyPr/>
          <a:lstStyle/>
          <a:p>
            <a:fld id="{101A7EE6-89E5-FF47-86EE-9B6BED192521}" type="datetimeFigureOut">
              <a:rPr lang="en-US" smtClean="0"/>
              <a:t>5/14/20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59BF55-81F4-8341-92FB-418A88FFE5BE}" type="slidenum">
              <a:rPr lang="en-US" smtClean="0"/>
              <a:t>‹#›</a:t>
            </a:fld>
            <a:endParaRPr lang="en-US"/>
          </a:p>
        </p:txBody>
      </p:sp>
    </p:spTree>
    <p:extLst>
      <p:ext uri="{BB962C8B-B14F-4D97-AF65-F5344CB8AC3E}">
        <p14:creationId xmlns:p14="http://schemas.microsoft.com/office/powerpoint/2010/main" val="5242330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v-SE"/>
              <a:t>Click to edit Master title style</a:t>
            </a:r>
            <a:endParaRPr lang="en-US"/>
          </a:p>
        </p:txBody>
      </p:sp>
      <p:sp>
        <p:nvSpPr>
          <p:cNvPr id="3" name="Content Placeholder 2"/>
          <p:cNvSpPr>
            <a:spLocks noGrp="1"/>
          </p:cNvSpPr>
          <p:nvPr>
            <p:ph idx="1"/>
          </p:nvPr>
        </p:nvSpPr>
        <p:spPr/>
        <p:txBody>
          <a:bodyPr/>
          <a:lstStyle/>
          <a:p>
            <a:pPr lvl="0"/>
            <a:r>
              <a:rPr lang="sv-SE"/>
              <a:t>Click to edit Master text styles</a:t>
            </a:r>
          </a:p>
          <a:p>
            <a:pPr lvl="1"/>
            <a:r>
              <a:rPr lang="sv-SE"/>
              <a:t>Second level</a:t>
            </a:r>
          </a:p>
          <a:p>
            <a:pPr lvl="2"/>
            <a:r>
              <a:rPr lang="sv-SE"/>
              <a:t>Third level</a:t>
            </a:r>
          </a:p>
          <a:p>
            <a:pPr lvl="3"/>
            <a:r>
              <a:rPr lang="sv-SE"/>
              <a:t>Fourth level</a:t>
            </a:r>
          </a:p>
          <a:p>
            <a:pPr lvl="4"/>
            <a:r>
              <a:rPr lang="sv-SE"/>
              <a:t>Fifth level</a:t>
            </a:r>
            <a:endParaRPr lang="en-US"/>
          </a:p>
        </p:txBody>
      </p:sp>
      <p:sp>
        <p:nvSpPr>
          <p:cNvPr id="4" name="Date Placeholder 3"/>
          <p:cNvSpPr>
            <a:spLocks noGrp="1"/>
          </p:cNvSpPr>
          <p:nvPr>
            <p:ph type="dt" sz="half" idx="10"/>
          </p:nvPr>
        </p:nvSpPr>
        <p:spPr/>
        <p:txBody>
          <a:bodyPr/>
          <a:lstStyle/>
          <a:p>
            <a:fld id="{101A7EE6-89E5-FF47-86EE-9B6BED192521}" type="datetimeFigureOut">
              <a:rPr lang="en-US" smtClean="0"/>
              <a:t>5/14/20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59BF55-81F4-8341-92FB-418A88FFE5BE}" type="slidenum">
              <a:rPr lang="en-US" smtClean="0"/>
              <a:t>‹#›</a:t>
            </a:fld>
            <a:endParaRPr lang="en-US"/>
          </a:p>
        </p:txBody>
      </p:sp>
    </p:spTree>
    <p:extLst>
      <p:ext uri="{BB962C8B-B14F-4D97-AF65-F5344CB8AC3E}">
        <p14:creationId xmlns:p14="http://schemas.microsoft.com/office/powerpoint/2010/main" val="6021527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sv-SE"/>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sv-SE"/>
              <a:t>Click to edit Master text styles</a:t>
            </a:r>
          </a:p>
        </p:txBody>
      </p:sp>
      <p:sp>
        <p:nvSpPr>
          <p:cNvPr id="4" name="Date Placeholder 3"/>
          <p:cNvSpPr>
            <a:spLocks noGrp="1"/>
          </p:cNvSpPr>
          <p:nvPr>
            <p:ph type="dt" sz="half" idx="10"/>
          </p:nvPr>
        </p:nvSpPr>
        <p:spPr/>
        <p:txBody>
          <a:bodyPr/>
          <a:lstStyle/>
          <a:p>
            <a:fld id="{101A7EE6-89E5-FF47-86EE-9B6BED192521}" type="datetimeFigureOut">
              <a:rPr lang="en-US" smtClean="0"/>
              <a:t>5/14/20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059BF55-81F4-8341-92FB-418A88FFE5BE}" type="slidenum">
              <a:rPr lang="en-US" smtClean="0"/>
              <a:t>‹#›</a:t>
            </a:fld>
            <a:endParaRPr lang="en-US"/>
          </a:p>
        </p:txBody>
      </p:sp>
    </p:spTree>
    <p:extLst>
      <p:ext uri="{BB962C8B-B14F-4D97-AF65-F5344CB8AC3E}">
        <p14:creationId xmlns:p14="http://schemas.microsoft.com/office/powerpoint/2010/main" val="39911622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v-SE"/>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sv-SE"/>
              <a:t>Click to edit Master text styles</a:t>
            </a:r>
          </a:p>
          <a:p>
            <a:pPr lvl="1"/>
            <a:r>
              <a:rPr lang="sv-SE"/>
              <a:t>Second level</a:t>
            </a:r>
          </a:p>
          <a:p>
            <a:pPr lvl="2"/>
            <a:r>
              <a:rPr lang="sv-SE"/>
              <a:t>Third level</a:t>
            </a:r>
          </a:p>
          <a:p>
            <a:pPr lvl="3"/>
            <a:r>
              <a:rPr lang="sv-SE"/>
              <a:t>Fourth level</a:t>
            </a:r>
          </a:p>
          <a:p>
            <a:pPr lvl="4"/>
            <a:r>
              <a:rPr lang="sv-SE"/>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sv-SE"/>
              <a:t>Click to edit Master text styles</a:t>
            </a:r>
          </a:p>
          <a:p>
            <a:pPr lvl="1"/>
            <a:r>
              <a:rPr lang="sv-SE"/>
              <a:t>Second level</a:t>
            </a:r>
          </a:p>
          <a:p>
            <a:pPr lvl="2"/>
            <a:r>
              <a:rPr lang="sv-SE"/>
              <a:t>Third level</a:t>
            </a:r>
          </a:p>
          <a:p>
            <a:pPr lvl="3"/>
            <a:r>
              <a:rPr lang="sv-SE"/>
              <a:t>Fourth level</a:t>
            </a:r>
          </a:p>
          <a:p>
            <a:pPr lvl="4"/>
            <a:r>
              <a:rPr lang="sv-SE"/>
              <a:t>Fifth level</a:t>
            </a:r>
            <a:endParaRPr lang="en-US"/>
          </a:p>
        </p:txBody>
      </p:sp>
      <p:sp>
        <p:nvSpPr>
          <p:cNvPr id="5" name="Date Placeholder 4"/>
          <p:cNvSpPr>
            <a:spLocks noGrp="1"/>
          </p:cNvSpPr>
          <p:nvPr>
            <p:ph type="dt" sz="half" idx="10"/>
          </p:nvPr>
        </p:nvSpPr>
        <p:spPr/>
        <p:txBody>
          <a:bodyPr/>
          <a:lstStyle/>
          <a:p>
            <a:fld id="{101A7EE6-89E5-FF47-86EE-9B6BED192521}" type="datetimeFigureOut">
              <a:rPr lang="en-US" smtClean="0"/>
              <a:t>5/14/20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59BF55-81F4-8341-92FB-418A88FFE5BE}" type="slidenum">
              <a:rPr lang="en-US" smtClean="0"/>
              <a:t>‹#›</a:t>
            </a:fld>
            <a:endParaRPr lang="en-US"/>
          </a:p>
        </p:txBody>
      </p:sp>
    </p:spTree>
    <p:extLst>
      <p:ext uri="{BB962C8B-B14F-4D97-AF65-F5344CB8AC3E}">
        <p14:creationId xmlns:p14="http://schemas.microsoft.com/office/powerpoint/2010/main" val="31574912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sv-SE"/>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sv-SE"/>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sv-SE"/>
              <a:t>Click to edit Master text styles</a:t>
            </a:r>
          </a:p>
          <a:p>
            <a:pPr lvl="1"/>
            <a:r>
              <a:rPr lang="sv-SE"/>
              <a:t>Second level</a:t>
            </a:r>
          </a:p>
          <a:p>
            <a:pPr lvl="2"/>
            <a:r>
              <a:rPr lang="sv-SE"/>
              <a:t>Third level</a:t>
            </a:r>
          </a:p>
          <a:p>
            <a:pPr lvl="3"/>
            <a:r>
              <a:rPr lang="sv-SE"/>
              <a:t>Fourth level</a:t>
            </a:r>
          </a:p>
          <a:p>
            <a:pPr lvl="4"/>
            <a:r>
              <a:rPr lang="sv-SE"/>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sv-SE"/>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sv-SE"/>
              <a:t>Click to edit Master text styles</a:t>
            </a:r>
          </a:p>
          <a:p>
            <a:pPr lvl="1"/>
            <a:r>
              <a:rPr lang="sv-SE"/>
              <a:t>Second level</a:t>
            </a:r>
          </a:p>
          <a:p>
            <a:pPr lvl="2"/>
            <a:r>
              <a:rPr lang="sv-SE"/>
              <a:t>Third level</a:t>
            </a:r>
          </a:p>
          <a:p>
            <a:pPr lvl="3"/>
            <a:r>
              <a:rPr lang="sv-SE"/>
              <a:t>Fourth level</a:t>
            </a:r>
          </a:p>
          <a:p>
            <a:pPr lvl="4"/>
            <a:r>
              <a:rPr lang="sv-SE"/>
              <a:t>Fifth level</a:t>
            </a:r>
            <a:endParaRPr lang="en-US"/>
          </a:p>
        </p:txBody>
      </p:sp>
      <p:sp>
        <p:nvSpPr>
          <p:cNvPr id="7" name="Date Placeholder 6"/>
          <p:cNvSpPr>
            <a:spLocks noGrp="1"/>
          </p:cNvSpPr>
          <p:nvPr>
            <p:ph type="dt" sz="half" idx="10"/>
          </p:nvPr>
        </p:nvSpPr>
        <p:spPr/>
        <p:txBody>
          <a:bodyPr/>
          <a:lstStyle/>
          <a:p>
            <a:fld id="{101A7EE6-89E5-FF47-86EE-9B6BED192521}" type="datetimeFigureOut">
              <a:rPr lang="en-US" smtClean="0"/>
              <a:t>5/14/20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059BF55-81F4-8341-92FB-418A88FFE5BE}" type="slidenum">
              <a:rPr lang="en-US" smtClean="0"/>
              <a:t>‹#›</a:t>
            </a:fld>
            <a:endParaRPr lang="en-US"/>
          </a:p>
        </p:txBody>
      </p:sp>
    </p:spTree>
    <p:extLst>
      <p:ext uri="{BB962C8B-B14F-4D97-AF65-F5344CB8AC3E}">
        <p14:creationId xmlns:p14="http://schemas.microsoft.com/office/powerpoint/2010/main" val="7507825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sv-SE"/>
              <a:t>Click to edit Master title style</a:t>
            </a:r>
            <a:endParaRPr lang="en-US"/>
          </a:p>
        </p:txBody>
      </p:sp>
      <p:sp>
        <p:nvSpPr>
          <p:cNvPr id="3" name="Date Placeholder 2"/>
          <p:cNvSpPr>
            <a:spLocks noGrp="1"/>
          </p:cNvSpPr>
          <p:nvPr>
            <p:ph type="dt" sz="half" idx="10"/>
          </p:nvPr>
        </p:nvSpPr>
        <p:spPr/>
        <p:txBody>
          <a:bodyPr/>
          <a:lstStyle/>
          <a:p>
            <a:fld id="{101A7EE6-89E5-FF47-86EE-9B6BED192521}" type="datetimeFigureOut">
              <a:rPr lang="en-US" smtClean="0"/>
              <a:t>5/14/20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059BF55-81F4-8341-92FB-418A88FFE5BE}" type="slidenum">
              <a:rPr lang="en-US" smtClean="0"/>
              <a:t>‹#›</a:t>
            </a:fld>
            <a:endParaRPr lang="en-US"/>
          </a:p>
        </p:txBody>
      </p:sp>
    </p:spTree>
    <p:extLst>
      <p:ext uri="{BB962C8B-B14F-4D97-AF65-F5344CB8AC3E}">
        <p14:creationId xmlns:p14="http://schemas.microsoft.com/office/powerpoint/2010/main" val="12700117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01A7EE6-89E5-FF47-86EE-9B6BED192521}" type="datetimeFigureOut">
              <a:rPr lang="en-US" smtClean="0"/>
              <a:t>5/14/20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059BF55-81F4-8341-92FB-418A88FFE5BE}" type="slidenum">
              <a:rPr lang="en-US" smtClean="0"/>
              <a:t>‹#›</a:t>
            </a:fld>
            <a:endParaRPr lang="en-US"/>
          </a:p>
        </p:txBody>
      </p:sp>
    </p:spTree>
    <p:extLst>
      <p:ext uri="{BB962C8B-B14F-4D97-AF65-F5344CB8AC3E}">
        <p14:creationId xmlns:p14="http://schemas.microsoft.com/office/powerpoint/2010/main" val="13164786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sv-SE"/>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sv-SE"/>
              <a:t>Click to edit Master text styles</a:t>
            </a:r>
          </a:p>
          <a:p>
            <a:pPr lvl="1"/>
            <a:r>
              <a:rPr lang="sv-SE"/>
              <a:t>Second level</a:t>
            </a:r>
          </a:p>
          <a:p>
            <a:pPr lvl="2"/>
            <a:r>
              <a:rPr lang="sv-SE"/>
              <a:t>Third level</a:t>
            </a:r>
          </a:p>
          <a:p>
            <a:pPr lvl="3"/>
            <a:r>
              <a:rPr lang="sv-SE"/>
              <a:t>Fourth level</a:t>
            </a:r>
          </a:p>
          <a:p>
            <a:pPr lvl="4"/>
            <a:r>
              <a:rPr lang="sv-SE"/>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sv-SE"/>
              <a:t>Click to edit Master text styles</a:t>
            </a:r>
          </a:p>
        </p:txBody>
      </p:sp>
      <p:sp>
        <p:nvSpPr>
          <p:cNvPr id="5" name="Date Placeholder 4"/>
          <p:cNvSpPr>
            <a:spLocks noGrp="1"/>
          </p:cNvSpPr>
          <p:nvPr>
            <p:ph type="dt" sz="half" idx="10"/>
          </p:nvPr>
        </p:nvSpPr>
        <p:spPr/>
        <p:txBody>
          <a:bodyPr/>
          <a:lstStyle/>
          <a:p>
            <a:fld id="{101A7EE6-89E5-FF47-86EE-9B6BED192521}" type="datetimeFigureOut">
              <a:rPr lang="en-US" smtClean="0"/>
              <a:t>5/14/20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59BF55-81F4-8341-92FB-418A88FFE5BE}" type="slidenum">
              <a:rPr lang="en-US" smtClean="0"/>
              <a:t>‹#›</a:t>
            </a:fld>
            <a:endParaRPr lang="en-US"/>
          </a:p>
        </p:txBody>
      </p:sp>
    </p:spTree>
    <p:extLst>
      <p:ext uri="{BB962C8B-B14F-4D97-AF65-F5344CB8AC3E}">
        <p14:creationId xmlns:p14="http://schemas.microsoft.com/office/powerpoint/2010/main" val="10031467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sv-SE"/>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sv-SE"/>
              <a:t>Click to edit Master text styles</a:t>
            </a:r>
          </a:p>
        </p:txBody>
      </p:sp>
      <p:sp>
        <p:nvSpPr>
          <p:cNvPr id="5" name="Date Placeholder 4"/>
          <p:cNvSpPr>
            <a:spLocks noGrp="1"/>
          </p:cNvSpPr>
          <p:nvPr>
            <p:ph type="dt" sz="half" idx="10"/>
          </p:nvPr>
        </p:nvSpPr>
        <p:spPr/>
        <p:txBody>
          <a:bodyPr/>
          <a:lstStyle/>
          <a:p>
            <a:fld id="{101A7EE6-89E5-FF47-86EE-9B6BED192521}" type="datetimeFigureOut">
              <a:rPr lang="en-US" smtClean="0"/>
              <a:t>5/14/20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059BF55-81F4-8341-92FB-418A88FFE5BE}" type="slidenum">
              <a:rPr lang="en-US" smtClean="0"/>
              <a:t>‹#›</a:t>
            </a:fld>
            <a:endParaRPr lang="en-US"/>
          </a:p>
        </p:txBody>
      </p:sp>
    </p:spTree>
    <p:extLst>
      <p:ext uri="{BB962C8B-B14F-4D97-AF65-F5344CB8AC3E}">
        <p14:creationId xmlns:p14="http://schemas.microsoft.com/office/powerpoint/2010/main" val="278348046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sv-SE"/>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sv-SE"/>
              <a:t>Click to edit Master text styles</a:t>
            </a:r>
          </a:p>
          <a:p>
            <a:pPr lvl="1"/>
            <a:r>
              <a:rPr lang="sv-SE"/>
              <a:t>Second level</a:t>
            </a:r>
          </a:p>
          <a:p>
            <a:pPr lvl="2"/>
            <a:r>
              <a:rPr lang="sv-SE"/>
              <a:t>Third level</a:t>
            </a:r>
          </a:p>
          <a:p>
            <a:pPr lvl="3"/>
            <a:r>
              <a:rPr lang="sv-SE"/>
              <a:t>Fourth level</a:t>
            </a:r>
          </a:p>
          <a:p>
            <a:pPr lvl="4"/>
            <a:r>
              <a:rPr lang="sv-SE"/>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01A7EE6-89E5-FF47-86EE-9B6BED192521}" type="datetimeFigureOut">
              <a:rPr lang="en-US" smtClean="0"/>
              <a:t>5/14/20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059BF55-81F4-8341-92FB-418A88FFE5BE}" type="slidenum">
              <a:rPr lang="en-US" smtClean="0"/>
              <a:t>‹#›</a:t>
            </a:fld>
            <a:endParaRPr lang="en-US"/>
          </a:p>
        </p:txBody>
      </p:sp>
    </p:spTree>
    <p:extLst>
      <p:ext uri="{BB962C8B-B14F-4D97-AF65-F5344CB8AC3E}">
        <p14:creationId xmlns:p14="http://schemas.microsoft.com/office/powerpoint/2010/main" val="48083186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6.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emf"/><Relationship Id="rId3" Type="http://schemas.openxmlformats.org/officeDocument/2006/relationships/image" Target="../media/image8.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tif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tif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www.youtube.com/watch?v=EUPmGWS8ik0"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A short introduction to microarrays and expression analysis</a:t>
            </a:r>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25226000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How do we design the best probes?</a:t>
            </a:r>
          </a:p>
        </p:txBody>
      </p:sp>
      <p:sp>
        <p:nvSpPr>
          <p:cNvPr id="3" name="Content Placeholder 2"/>
          <p:cNvSpPr>
            <a:spLocks noGrp="1"/>
          </p:cNvSpPr>
          <p:nvPr>
            <p:ph idx="1"/>
          </p:nvPr>
        </p:nvSpPr>
        <p:spPr/>
        <p:txBody>
          <a:bodyPr/>
          <a:lstStyle/>
          <a:p>
            <a:r>
              <a:rPr lang="en-US" dirty="0"/>
              <a:t>Say that we want to make probes for all the </a:t>
            </a:r>
            <a:r>
              <a:rPr lang="en-US" dirty="0" err="1"/>
              <a:t>refseq</a:t>
            </a:r>
            <a:r>
              <a:rPr lang="en-US" dirty="0"/>
              <a:t> genes in the genome browser. We can only have one probe per gene, of 30 </a:t>
            </a:r>
            <a:r>
              <a:rPr lang="en-US" dirty="0" err="1"/>
              <a:t>nt</a:t>
            </a:r>
            <a:endParaRPr lang="en-US" dirty="0"/>
          </a:p>
          <a:p>
            <a:r>
              <a:rPr lang="en-US" dirty="0"/>
              <a:t>What features are we looking for?</a:t>
            </a:r>
          </a:p>
          <a:p>
            <a:r>
              <a:rPr lang="en-US" dirty="0"/>
              <a:t>How should we select probes?</a:t>
            </a:r>
          </a:p>
          <a:p>
            <a:r>
              <a:rPr lang="en-US" dirty="0"/>
              <a:t>What are the possible disadvantages with your approach?</a:t>
            </a:r>
          </a:p>
          <a:p>
            <a:r>
              <a:rPr lang="en-US" dirty="0"/>
              <a:t>3 minutes with your neighbor. </a:t>
            </a:r>
          </a:p>
        </p:txBody>
      </p:sp>
    </p:spTree>
    <p:extLst>
      <p:ext uri="{BB962C8B-B14F-4D97-AF65-F5344CB8AC3E}">
        <p14:creationId xmlns:p14="http://schemas.microsoft.com/office/powerpoint/2010/main" val="11799196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Title 3"/>
          <p:cNvSpPr>
            <a:spLocks noGrp="1"/>
          </p:cNvSpPr>
          <p:nvPr>
            <p:ph type="title"/>
          </p:nvPr>
        </p:nvSpPr>
        <p:spPr/>
        <p:txBody>
          <a:bodyPr/>
          <a:lstStyle/>
          <a:p>
            <a:r>
              <a:rPr lang="en-GB">
                <a:latin typeface="Times New Roman" charset="0"/>
                <a:cs typeface="Bitstream Vera Sans" charset="0"/>
              </a:rPr>
              <a:t>Probe design is always a trade off</a:t>
            </a:r>
          </a:p>
        </p:txBody>
      </p:sp>
      <p:sp>
        <p:nvSpPr>
          <p:cNvPr id="92163" name="Content Placeholder 4"/>
          <p:cNvSpPr>
            <a:spLocks noGrp="1"/>
          </p:cNvSpPr>
          <p:nvPr>
            <p:ph idx="1"/>
          </p:nvPr>
        </p:nvSpPr>
        <p:spPr/>
        <p:txBody>
          <a:bodyPr/>
          <a:lstStyle/>
          <a:p>
            <a:r>
              <a:rPr lang="en-GB">
                <a:latin typeface="Times New Roman" charset="0"/>
                <a:cs typeface="Bitstream Vera Sans" charset="0"/>
              </a:rPr>
              <a:t>Maybe the whole gene have a very low gc-content</a:t>
            </a:r>
          </a:p>
          <a:p>
            <a:r>
              <a:rPr lang="en-GB">
                <a:latin typeface="Times New Roman" charset="0"/>
                <a:cs typeface="Bitstream Vera Sans" charset="0"/>
              </a:rPr>
              <a:t>Or the regions having the same gc-content as the rest of the probes where not unique</a:t>
            </a:r>
          </a:p>
          <a:p>
            <a:r>
              <a:rPr lang="en-GB">
                <a:latin typeface="Times New Roman" charset="0"/>
                <a:cs typeface="Bitstream Vera Sans" charset="0"/>
              </a:rPr>
              <a:t>Not possible to design perfect probes for all genes</a:t>
            </a:r>
          </a:p>
          <a:p>
            <a:r>
              <a:rPr lang="en-GB">
                <a:latin typeface="Times New Roman" charset="0"/>
                <a:cs typeface="Bitstream Vera Sans" charset="0"/>
              </a:rPr>
              <a:t>For this reason it is normal to use more probes pr gene randomly distributed on the chip.</a:t>
            </a:r>
          </a:p>
        </p:txBody>
      </p:sp>
    </p:spTree>
    <p:extLst>
      <p:ext uri="{BB962C8B-B14F-4D97-AF65-F5344CB8AC3E}">
        <p14:creationId xmlns:p14="http://schemas.microsoft.com/office/powerpoint/2010/main" val="15848928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Important issue</a:t>
            </a:r>
          </a:p>
        </p:txBody>
      </p:sp>
      <p:sp>
        <p:nvSpPr>
          <p:cNvPr id="4" name="TextBox 3"/>
          <p:cNvSpPr txBox="1"/>
          <p:nvPr/>
        </p:nvSpPr>
        <p:spPr>
          <a:xfrm>
            <a:off x="762000" y="1219201"/>
            <a:ext cx="7620000" cy="766364"/>
          </a:xfrm>
          <a:prstGeom prst="rect">
            <a:avLst/>
          </a:prstGeom>
          <a:noFill/>
        </p:spPr>
        <p:txBody>
          <a:bodyPr>
            <a:spAutoFit/>
          </a:bodyPr>
          <a:lstStyle/>
          <a:p>
            <a:pPr>
              <a:lnSpc>
                <a:spcPct val="80000"/>
              </a:lnSpc>
              <a:buClr>
                <a:srgbClr val="000000"/>
              </a:buClr>
              <a:buSzPct val="100000"/>
              <a:buFont typeface="Times New Roman" charset="0"/>
              <a:buNone/>
              <a:defRPr/>
            </a:pPr>
            <a:endParaRPr lang="da-DK" dirty="0">
              <a:noFill/>
              <a:latin typeface="Times New Roman" pitchFamily="-65" charset="0"/>
              <a:ea typeface="+mn-ea"/>
              <a:cs typeface="+mn-cs"/>
            </a:endParaRPr>
          </a:p>
          <a:p>
            <a:pPr>
              <a:lnSpc>
                <a:spcPct val="80000"/>
              </a:lnSpc>
              <a:buClr>
                <a:srgbClr val="000000"/>
              </a:buClr>
              <a:buSzPct val="100000"/>
              <a:buFont typeface="Arial"/>
              <a:buChar char="•"/>
              <a:defRPr/>
            </a:pPr>
            <a:r>
              <a:rPr lang="da-DK" dirty="0" err="1">
                <a:latin typeface="Times New Roman" pitchFamily="-65" charset="0"/>
                <a:ea typeface="+mn-ea"/>
                <a:cs typeface="+mn-cs"/>
              </a:rPr>
              <a:t>Different</a:t>
            </a:r>
            <a:r>
              <a:rPr lang="da-DK" dirty="0">
                <a:latin typeface="Times New Roman" pitchFamily="-65" charset="0"/>
                <a:ea typeface="+mn-ea"/>
                <a:cs typeface="+mn-cs"/>
              </a:rPr>
              <a:t> </a:t>
            </a:r>
            <a:r>
              <a:rPr lang="da-DK" dirty="0" err="1">
                <a:latin typeface="Times New Roman" pitchFamily="-65" charset="0"/>
                <a:ea typeface="+mn-ea"/>
                <a:cs typeface="+mn-cs"/>
              </a:rPr>
              <a:t>probes</a:t>
            </a:r>
            <a:r>
              <a:rPr lang="da-DK" dirty="0">
                <a:latin typeface="Times New Roman" pitchFamily="-65" charset="0"/>
                <a:ea typeface="+mn-ea"/>
                <a:cs typeface="+mn-cs"/>
              </a:rPr>
              <a:t> have </a:t>
            </a:r>
            <a:r>
              <a:rPr lang="da-DK" dirty="0" err="1">
                <a:latin typeface="Times New Roman" pitchFamily="-65" charset="0"/>
                <a:ea typeface="+mn-ea"/>
                <a:cs typeface="+mn-cs"/>
              </a:rPr>
              <a:t>different</a:t>
            </a:r>
            <a:r>
              <a:rPr lang="da-DK" dirty="0">
                <a:latin typeface="Times New Roman" pitchFamily="-65" charset="0"/>
                <a:ea typeface="+mn-ea"/>
                <a:cs typeface="+mn-cs"/>
              </a:rPr>
              <a:t> </a:t>
            </a:r>
            <a:r>
              <a:rPr lang="da-DK" dirty="0" err="1">
                <a:latin typeface="Times New Roman" pitchFamily="-65" charset="0"/>
                <a:ea typeface="+mn-ea"/>
                <a:cs typeface="+mn-cs"/>
              </a:rPr>
              <a:t>affinities</a:t>
            </a:r>
            <a:r>
              <a:rPr lang="da-DK" dirty="0">
                <a:latin typeface="Times New Roman" pitchFamily="-65" charset="0"/>
                <a:ea typeface="+mn-ea"/>
                <a:cs typeface="+mn-cs"/>
              </a:rPr>
              <a:t> -&gt;Measurements </a:t>
            </a:r>
            <a:r>
              <a:rPr lang="da-DK" dirty="0" err="1">
                <a:latin typeface="Times New Roman" pitchFamily="-65" charset="0"/>
                <a:ea typeface="+mn-ea"/>
                <a:cs typeface="+mn-cs"/>
              </a:rPr>
              <a:t>are</a:t>
            </a:r>
            <a:r>
              <a:rPr lang="da-DK" dirty="0">
                <a:latin typeface="Times New Roman" pitchFamily="-65" charset="0"/>
                <a:ea typeface="+mn-ea"/>
                <a:cs typeface="+mn-cs"/>
              </a:rPr>
              <a:t> relative, not </a:t>
            </a:r>
            <a:r>
              <a:rPr lang="da-DK" dirty="0" err="1">
                <a:latin typeface="Times New Roman" pitchFamily="-65" charset="0"/>
                <a:ea typeface="+mn-ea"/>
                <a:cs typeface="+mn-cs"/>
              </a:rPr>
              <a:t>quantitative</a:t>
            </a:r>
            <a:r>
              <a:rPr lang="da-DK" dirty="0">
                <a:latin typeface="Times New Roman" pitchFamily="-65" charset="0"/>
                <a:ea typeface="+mn-ea"/>
                <a:cs typeface="+mn-cs"/>
              </a:rPr>
              <a:t>. </a:t>
            </a:r>
          </a:p>
        </p:txBody>
      </p:sp>
      <p:pic>
        <p:nvPicPr>
          <p:cNvPr id="5" name="Picture 2" descr="BasePairi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11225" y="2514600"/>
            <a:ext cx="4041775" cy="43434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6" name="Rectangle 5"/>
          <p:cNvSpPr/>
          <p:nvPr/>
        </p:nvSpPr>
        <p:spPr>
          <a:xfrm>
            <a:off x="3962400" y="3124200"/>
            <a:ext cx="4572000" cy="695575"/>
          </a:xfrm>
          <a:prstGeom prst="rect">
            <a:avLst/>
          </a:prstGeom>
        </p:spPr>
        <p:txBody>
          <a:bodyPr>
            <a:spAutoFit/>
          </a:bodyPr>
          <a:lstStyle/>
          <a:p>
            <a:pPr algn="ctr">
              <a:lnSpc>
                <a:spcPct val="80000"/>
              </a:lnSpc>
              <a:buClr>
                <a:srgbClr val="000000"/>
              </a:buClr>
              <a:buSzPct val="100000"/>
              <a:buFont typeface="Times New Roman" pitchFamily="-65" charset="0"/>
              <a:buNone/>
              <a:defRPr/>
            </a:pPr>
            <a:r>
              <a:rPr lang="da-DK" dirty="0">
                <a:solidFill>
                  <a:srgbClr val="FF0000"/>
                </a:solidFill>
                <a:latin typeface="Times New Roman" pitchFamily="-65" charset="0"/>
                <a:ea typeface="+mn-ea"/>
                <a:cs typeface="+mn-cs"/>
              </a:rPr>
              <a:t>A-T/U </a:t>
            </a:r>
          </a:p>
          <a:p>
            <a:pPr algn="ctr">
              <a:lnSpc>
                <a:spcPct val="80000"/>
              </a:lnSpc>
              <a:buClr>
                <a:srgbClr val="000000"/>
              </a:buClr>
              <a:buSzPct val="100000"/>
              <a:buFont typeface="Times New Roman" pitchFamily="-65" charset="0"/>
              <a:buNone/>
              <a:defRPr/>
            </a:pPr>
            <a:r>
              <a:rPr lang="da-DK" dirty="0">
                <a:solidFill>
                  <a:srgbClr val="FF0000"/>
                </a:solidFill>
                <a:latin typeface="Times New Roman" pitchFamily="-65" charset="0"/>
                <a:ea typeface="+mn-ea"/>
                <a:cs typeface="+mn-cs"/>
              </a:rPr>
              <a:t>(2 </a:t>
            </a:r>
            <a:r>
              <a:rPr lang="da-DK" dirty="0" err="1">
                <a:solidFill>
                  <a:srgbClr val="FF0000"/>
                </a:solidFill>
                <a:latin typeface="Times New Roman" pitchFamily="-65" charset="0"/>
                <a:ea typeface="+mn-ea"/>
                <a:cs typeface="+mn-cs"/>
              </a:rPr>
              <a:t>H-bonds</a:t>
            </a:r>
            <a:r>
              <a:rPr lang="da-DK" dirty="0">
                <a:solidFill>
                  <a:srgbClr val="FF0000"/>
                </a:solidFill>
                <a:latin typeface="Times New Roman" pitchFamily="-65" charset="0"/>
                <a:ea typeface="+mn-ea"/>
                <a:cs typeface="+mn-cs"/>
              </a:rPr>
              <a:t>)</a:t>
            </a:r>
            <a:endParaRPr lang="en-GB" dirty="0">
              <a:solidFill>
                <a:srgbClr val="FF0000"/>
              </a:solidFill>
              <a:latin typeface="Times New Roman" pitchFamily="-65" charset="0"/>
              <a:ea typeface="+mn-ea"/>
              <a:cs typeface="+mn-cs"/>
            </a:endParaRPr>
          </a:p>
        </p:txBody>
      </p:sp>
      <p:sp>
        <p:nvSpPr>
          <p:cNvPr id="7" name="Rectangle 6"/>
          <p:cNvSpPr/>
          <p:nvPr/>
        </p:nvSpPr>
        <p:spPr>
          <a:xfrm>
            <a:off x="4038600" y="5257800"/>
            <a:ext cx="4572000" cy="695575"/>
          </a:xfrm>
          <a:prstGeom prst="rect">
            <a:avLst/>
          </a:prstGeom>
        </p:spPr>
        <p:txBody>
          <a:bodyPr>
            <a:spAutoFit/>
          </a:bodyPr>
          <a:lstStyle/>
          <a:p>
            <a:pPr algn="ctr">
              <a:lnSpc>
                <a:spcPct val="80000"/>
              </a:lnSpc>
              <a:buClr>
                <a:srgbClr val="000000"/>
              </a:buClr>
              <a:buSzPct val="100000"/>
              <a:buFont typeface="Times New Roman" pitchFamily="-65" charset="0"/>
              <a:buNone/>
              <a:defRPr/>
            </a:pPr>
            <a:r>
              <a:rPr lang="da-DK" dirty="0">
                <a:noFill/>
                <a:latin typeface="Times New Roman" pitchFamily="-65" charset="0"/>
                <a:ea typeface="+mn-ea"/>
                <a:cs typeface="+mn-cs"/>
              </a:rPr>
              <a:t>G-C </a:t>
            </a:r>
          </a:p>
          <a:p>
            <a:pPr algn="ctr">
              <a:lnSpc>
                <a:spcPct val="80000"/>
              </a:lnSpc>
              <a:buClr>
                <a:srgbClr val="000000"/>
              </a:buClr>
              <a:buSzPct val="100000"/>
              <a:buFont typeface="Times New Roman" pitchFamily="-65" charset="0"/>
              <a:buNone/>
              <a:defRPr/>
            </a:pPr>
            <a:r>
              <a:rPr lang="da-DK" dirty="0">
                <a:solidFill>
                  <a:srgbClr val="FF0000"/>
                </a:solidFill>
                <a:latin typeface="Times New Roman" pitchFamily="-65" charset="0"/>
                <a:ea typeface="+mn-ea"/>
                <a:cs typeface="+mn-cs"/>
              </a:rPr>
              <a:t>(3 </a:t>
            </a:r>
            <a:r>
              <a:rPr lang="da-DK" dirty="0" err="1">
                <a:solidFill>
                  <a:srgbClr val="FF0000"/>
                </a:solidFill>
                <a:latin typeface="Times New Roman" pitchFamily="-65" charset="0"/>
                <a:ea typeface="+mn-ea"/>
                <a:cs typeface="+mn-cs"/>
              </a:rPr>
              <a:t>H-bonds</a:t>
            </a:r>
            <a:r>
              <a:rPr lang="da-DK" dirty="0">
                <a:solidFill>
                  <a:srgbClr val="FF0000"/>
                </a:solidFill>
                <a:latin typeface="Times New Roman" pitchFamily="-65" charset="0"/>
                <a:ea typeface="+mn-ea"/>
                <a:cs typeface="+mn-cs"/>
              </a:rPr>
              <a:t>)</a:t>
            </a:r>
            <a:endParaRPr lang="en-GB" dirty="0">
              <a:solidFill>
                <a:srgbClr val="FF0000"/>
              </a:solidFill>
              <a:latin typeface="Times New Roman" pitchFamily="-65" charset="0"/>
              <a:ea typeface="+mn-ea"/>
              <a:cs typeface="+mn-cs"/>
            </a:endParaRPr>
          </a:p>
        </p:txBody>
      </p:sp>
    </p:spTree>
    <p:extLst>
      <p:ext uri="{BB962C8B-B14F-4D97-AF65-F5344CB8AC3E}">
        <p14:creationId xmlns:p14="http://schemas.microsoft.com/office/powerpoint/2010/main" val="3677299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This means…</a:t>
            </a:r>
          </a:p>
        </p:txBody>
      </p:sp>
      <p:sp>
        <p:nvSpPr>
          <p:cNvPr id="3" name="Content Placeholder 2"/>
          <p:cNvSpPr>
            <a:spLocks noGrp="1"/>
          </p:cNvSpPr>
          <p:nvPr>
            <p:ph idx="1"/>
          </p:nvPr>
        </p:nvSpPr>
        <p:spPr/>
        <p:txBody>
          <a:bodyPr>
            <a:normAutofit fontScale="92500" lnSpcReduction="10000"/>
          </a:bodyPr>
          <a:lstStyle/>
          <a:p>
            <a:r>
              <a:rPr lang="en-US" dirty="0"/>
              <a:t>That we cannot directly compare between different probes – this is meaningless</a:t>
            </a:r>
          </a:p>
          <a:p>
            <a:r>
              <a:rPr lang="en-US" dirty="0"/>
              <a:t>However, we can compare the same probe between two experiments</a:t>
            </a:r>
          </a:p>
          <a:p>
            <a:r>
              <a:rPr lang="en-US" dirty="0"/>
              <a:t>Challenge:</a:t>
            </a:r>
          </a:p>
          <a:p>
            <a:pPr lvl="1"/>
            <a:r>
              <a:rPr lang="en-US" dirty="0"/>
              <a:t>I have made two array experiments with the same set of probes – before and after treatment</a:t>
            </a:r>
          </a:p>
          <a:p>
            <a:pPr lvl="1"/>
            <a:r>
              <a:rPr lang="en-US" dirty="0"/>
              <a:t>Now, for my gene of interest, the signal is doubled after treatment. Can we then say that the gene is twice as highly expressed? If not, why?</a:t>
            </a:r>
          </a:p>
        </p:txBody>
      </p:sp>
    </p:spTree>
    <p:extLst>
      <p:ext uri="{BB962C8B-B14F-4D97-AF65-F5344CB8AC3E}">
        <p14:creationId xmlns:p14="http://schemas.microsoft.com/office/powerpoint/2010/main" val="37862378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63427" y="47906"/>
            <a:ext cx="8229600" cy="1143000"/>
          </a:xfrm>
        </p:spPr>
        <p:txBody>
          <a:bodyPr/>
          <a:lstStyle/>
          <a:p>
            <a:r>
              <a:rPr lang="en-US" dirty="0"/>
              <a:t>Normalization</a:t>
            </a:r>
          </a:p>
        </p:txBody>
      </p:sp>
      <p:pic>
        <p:nvPicPr>
          <p:cNvPr id="4" name="Picture 3"/>
          <p:cNvPicPr>
            <a:picLocks noChangeAspect="1" noChangeArrowheads="1"/>
          </p:cNvPicPr>
          <p:nvPr/>
        </p:nvPicPr>
        <p:blipFill>
          <a:blip r:embed="rId2">
            <a:extLst>
              <a:ext uri="{28A0092B-C50C-407E-A947-70E740481C1C}">
                <a14:useLocalDpi xmlns:a14="http://schemas.microsoft.com/office/drawing/2010/main" val="0"/>
              </a:ext>
            </a:extLst>
          </a:blip>
          <a:srcRect l="22275" t="20747" r="19000" b="22040"/>
          <a:stretch>
            <a:fillRect/>
          </a:stretch>
        </p:blipFill>
        <p:spPr>
          <a:xfrm>
            <a:off x="5736012" y="867566"/>
            <a:ext cx="3187700" cy="5791200"/>
          </a:xfrm>
          <a:prstGeom prst="rect">
            <a:avLst/>
          </a:prstGeom>
        </p:spPr>
      </p:pic>
      <p:sp>
        <p:nvSpPr>
          <p:cNvPr id="5" name="TextBox 4"/>
          <p:cNvSpPr txBox="1"/>
          <p:nvPr/>
        </p:nvSpPr>
        <p:spPr>
          <a:xfrm>
            <a:off x="460702" y="1568966"/>
            <a:ext cx="4669277" cy="4801315"/>
          </a:xfrm>
          <a:prstGeom prst="rect">
            <a:avLst/>
          </a:prstGeom>
          <a:noFill/>
        </p:spPr>
        <p:txBody>
          <a:bodyPr wrap="square" rtlCol="0">
            <a:spAutoFit/>
          </a:bodyPr>
          <a:lstStyle/>
          <a:p>
            <a:r>
              <a:rPr lang="en-US" dirty="0"/>
              <a:t>The goal is to transform the data so that they follow the same distributions. Individual genes might be different between samples, but the overall distribution should be the same. </a:t>
            </a:r>
          </a:p>
          <a:p>
            <a:endParaRPr lang="en-US" dirty="0"/>
          </a:p>
          <a:p>
            <a:r>
              <a:rPr lang="en-US" dirty="0"/>
              <a:t>This will then, ideally,  correct for things like washing efficiency, </a:t>
            </a:r>
            <a:r>
              <a:rPr lang="en-US" dirty="0" err="1"/>
              <a:t>etc</a:t>
            </a:r>
            <a:endParaRPr lang="en-US" dirty="0"/>
          </a:p>
          <a:p>
            <a:endParaRPr lang="en-US" dirty="0"/>
          </a:p>
          <a:p>
            <a:r>
              <a:rPr lang="en-US" dirty="0"/>
              <a:t>Many different ways of doing it – and there are R packages for most.</a:t>
            </a:r>
          </a:p>
          <a:p>
            <a:endParaRPr lang="en-US" dirty="0"/>
          </a:p>
          <a:p>
            <a:r>
              <a:rPr lang="en-US" dirty="0" err="1"/>
              <a:t>Quantile</a:t>
            </a:r>
            <a:r>
              <a:rPr lang="en-US" dirty="0"/>
              <a:t> normalization is common (will not go into details here) </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8608984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Normalization part 2</a:t>
            </a:r>
          </a:p>
        </p:txBody>
      </p:sp>
      <p:sp>
        <p:nvSpPr>
          <p:cNvPr id="3" name="Content Placeholder 2"/>
          <p:cNvSpPr>
            <a:spLocks noGrp="1"/>
          </p:cNvSpPr>
          <p:nvPr>
            <p:ph idx="1"/>
          </p:nvPr>
        </p:nvSpPr>
        <p:spPr/>
        <p:txBody>
          <a:bodyPr>
            <a:normAutofit fontScale="92500" lnSpcReduction="20000"/>
          </a:bodyPr>
          <a:lstStyle/>
          <a:p>
            <a:pPr marL="0" indent="0">
              <a:lnSpc>
                <a:spcPct val="80000"/>
              </a:lnSpc>
              <a:spcBef>
                <a:spcPct val="50000"/>
              </a:spcBef>
              <a:buClr>
                <a:srgbClr val="000000"/>
              </a:buClr>
              <a:buSzPct val="100000"/>
              <a:buNone/>
            </a:pPr>
            <a:r>
              <a:rPr lang="da-DK" dirty="0" err="1">
                <a:cs typeface="Bitstream Vera Sans" charset="0"/>
              </a:rPr>
              <a:t>Assumptions</a:t>
            </a:r>
            <a:r>
              <a:rPr lang="da-DK" dirty="0">
                <a:cs typeface="Bitstream Vera Sans" charset="0"/>
              </a:rPr>
              <a:t> for </a:t>
            </a:r>
            <a:r>
              <a:rPr lang="da-DK" dirty="0" err="1">
                <a:cs typeface="Bitstream Vera Sans" charset="0"/>
              </a:rPr>
              <a:t>making</a:t>
            </a:r>
            <a:r>
              <a:rPr lang="da-DK" dirty="0">
                <a:cs typeface="Bitstream Vera Sans" charset="0"/>
              </a:rPr>
              <a:t> </a:t>
            </a:r>
            <a:r>
              <a:rPr lang="da-DK" dirty="0" err="1">
                <a:cs typeface="Bitstream Vera Sans" charset="0"/>
              </a:rPr>
              <a:t>these</a:t>
            </a:r>
            <a:r>
              <a:rPr lang="da-DK" dirty="0">
                <a:cs typeface="Bitstream Vera Sans" charset="0"/>
              </a:rPr>
              <a:t> types of </a:t>
            </a:r>
            <a:r>
              <a:rPr lang="da-DK" dirty="0" err="1">
                <a:cs typeface="Bitstream Vera Sans" charset="0"/>
              </a:rPr>
              <a:t>normalizations</a:t>
            </a:r>
            <a:r>
              <a:rPr lang="da-DK" dirty="0">
                <a:cs typeface="Bitstream Vera Sans" charset="0"/>
              </a:rPr>
              <a:t>:</a:t>
            </a:r>
          </a:p>
          <a:p>
            <a:pPr>
              <a:lnSpc>
                <a:spcPct val="80000"/>
              </a:lnSpc>
              <a:spcBef>
                <a:spcPct val="50000"/>
              </a:spcBef>
              <a:buClr>
                <a:srgbClr val="000000"/>
              </a:buClr>
              <a:buSzPct val="100000"/>
            </a:pPr>
            <a:r>
              <a:rPr lang="da-DK" dirty="0">
                <a:cs typeface="Bitstream Vera Sans" charset="0"/>
              </a:rPr>
              <a:t>The </a:t>
            </a:r>
            <a:r>
              <a:rPr lang="da-DK" dirty="0" err="1">
                <a:cs typeface="Bitstream Vera Sans" charset="0"/>
              </a:rPr>
              <a:t>majority</a:t>
            </a:r>
            <a:r>
              <a:rPr lang="da-DK" dirty="0">
                <a:cs typeface="Bitstream Vera Sans" charset="0"/>
              </a:rPr>
              <a:t> of genes </a:t>
            </a:r>
            <a:r>
              <a:rPr lang="da-DK" dirty="0" err="1">
                <a:cs typeface="Bitstream Vera Sans" charset="0"/>
              </a:rPr>
              <a:t>are</a:t>
            </a:r>
            <a:r>
              <a:rPr lang="da-DK" dirty="0">
                <a:cs typeface="Bitstream Vera Sans" charset="0"/>
              </a:rPr>
              <a:t> not </a:t>
            </a:r>
            <a:r>
              <a:rPr lang="da-DK" dirty="0" err="1">
                <a:cs typeface="Bitstream Vera Sans" charset="0"/>
              </a:rPr>
              <a:t>regulated</a:t>
            </a:r>
            <a:r>
              <a:rPr lang="da-DK" dirty="0">
                <a:cs typeface="Bitstream Vera Sans" charset="0"/>
              </a:rPr>
              <a:t> (</a:t>
            </a:r>
            <a:r>
              <a:rPr lang="da-DK" dirty="0" err="1">
                <a:cs typeface="Bitstream Vera Sans" charset="0"/>
              </a:rPr>
              <a:t>changing</a:t>
            </a:r>
            <a:r>
              <a:rPr lang="da-DK" dirty="0">
                <a:cs typeface="Bitstream Vera Sans" charset="0"/>
              </a:rPr>
              <a:t> in </a:t>
            </a:r>
            <a:r>
              <a:rPr lang="da-DK" dirty="0" err="1">
                <a:cs typeface="Bitstream Vera Sans" charset="0"/>
              </a:rPr>
              <a:t>expression</a:t>
            </a:r>
            <a:r>
              <a:rPr lang="da-DK" dirty="0">
                <a:cs typeface="Bitstream Vera Sans" charset="0"/>
              </a:rPr>
              <a:t>)</a:t>
            </a:r>
          </a:p>
          <a:p>
            <a:pPr>
              <a:lnSpc>
                <a:spcPct val="80000"/>
              </a:lnSpc>
              <a:spcBef>
                <a:spcPct val="50000"/>
              </a:spcBef>
              <a:buClr>
                <a:srgbClr val="000000"/>
              </a:buClr>
              <a:buSzPct val="100000"/>
              <a:buFontTx/>
              <a:buChar char="•"/>
            </a:pPr>
            <a:r>
              <a:rPr lang="da-DK" dirty="0">
                <a:cs typeface="Bitstream Vera Sans" charset="0"/>
              </a:rPr>
              <a:t>For a given </a:t>
            </a:r>
            <a:r>
              <a:rPr lang="da-DK" dirty="0" err="1">
                <a:cs typeface="Bitstream Vera Sans" charset="0"/>
              </a:rPr>
              <a:t>intensity</a:t>
            </a:r>
            <a:r>
              <a:rPr lang="da-DK" dirty="0">
                <a:cs typeface="Bitstream Vera Sans" charset="0"/>
              </a:rPr>
              <a:t> range </a:t>
            </a:r>
            <a:r>
              <a:rPr lang="da-DK" dirty="0" err="1">
                <a:cs typeface="Bitstream Vera Sans" charset="0"/>
              </a:rPr>
              <a:t>there</a:t>
            </a:r>
            <a:r>
              <a:rPr lang="da-DK" dirty="0">
                <a:cs typeface="Bitstream Vera Sans" charset="0"/>
              </a:rPr>
              <a:t> is a </a:t>
            </a:r>
            <a:r>
              <a:rPr lang="da-DK" dirty="0" err="1">
                <a:cs typeface="Bitstream Vera Sans" charset="0"/>
              </a:rPr>
              <a:t>roughly</a:t>
            </a:r>
            <a:r>
              <a:rPr lang="da-DK" dirty="0">
                <a:cs typeface="Bitstream Vera Sans" charset="0"/>
              </a:rPr>
              <a:t> </a:t>
            </a:r>
            <a:r>
              <a:rPr lang="da-DK" dirty="0" err="1">
                <a:cs typeface="Bitstream Vera Sans" charset="0"/>
              </a:rPr>
              <a:t>equal</a:t>
            </a:r>
            <a:r>
              <a:rPr lang="da-DK" dirty="0">
                <a:cs typeface="Bitstream Vera Sans" charset="0"/>
              </a:rPr>
              <a:t> </a:t>
            </a:r>
            <a:r>
              <a:rPr lang="da-DK" dirty="0" err="1">
                <a:cs typeface="Bitstream Vera Sans" charset="0"/>
              </a:rPr>
              <a:t>amount</a:t>
            </a:r>
            <a:r>
              <a:rPr lang="da-DK" dirty="0">
                <a:cs typeface="Bitstream Vera Sans" charset="0"/>
              </a:rPr>
              <a:t> of up- and </a:t>
            </a:r>
            <a:r>
              <a:rPr lang="da-DK" dirty="0" err="1">
                <a:cs typeface="Bitstream Vera Sans" charset="0"/>
              </a:rPr>
              <a:t>down</a:t>
            </a:r>
            <a:r>
              <a:rPr lang="da-DK" dirty="0">
                <a:cs typeface="Bitstream Vera Sans" charset="0"/>
              </a:rPr>
              <a:t> </a:t>
            </a:r>
            <a:r>
              <a:rPr lang="da-DK" dirty="0" err="1">
                <a:cs typeface="Bitstream Vera Sans" charset="0"/>
              </a:rPr>
              <a:t>regulated</a:t>
            </a:r>
            <a:r>
              <a:rPr lang="da-DK" dirty="0">
                <a:cs typeface="Bitstream Vera Sans" charset="0"/>
              </a:rPr>
              <a:t> genes</a:t>
            </a:r>
          </a:p>
          <a:p>
            <a:pPr>
              <a:lnSpc>
                <a:spcPct val="80000"/>
              </a:lnSpc>
              <a:spcBef>
                <a:spcPct val="50000"/>
              </a:spcBef>
              <a:buClr>
                <a:srgbClr val="000000"/>
              </a:buClr>
              <a:buSzPct val="100000"/>
              <a:buNone/>
            </a:pPr>
            <a:endParaRPr lang="da-DK" sz="2000" dirty="0">
              <a:cs typeface="Bitstream Vera Sans" charset="0"/>
            </a:endParaRPr>
          </a:p>
          <a:p>
            <a:pPr>
              <a:lnSpc>
                <a:spcPct val="80000"/>
              </a:lnSpc>
              <a:spcBef>
                <a:spcPct val="50000"/>
              </a:spcBef>
              <a:buClr>
                <a:srgbClr val="000000"/>
              </a:buClr>
              <a:buSzPct val="100000"/>
              <a:buNone/>
            </a:pPr>
            <a:r>
              <a:rPr lang="da-DK" sz="3600" dirty="0">
                <a:cs typeface="Bitstream Vera Sans" charset="0"/>
              </a:rPr>
              <a:t>Breaks </a:t>
            </a:r>
            <a:r>
              <a:rPr lang="da-DK" sz="3600" dirty="0" err="1">
                <a:cs typeface="Bitstream Vera Sans" charset="0"/>
              </a:rPr>
              <a:t>down</a:t>
            </a:r>
            <a:r>
              <a:rPr lang="da-DK" sz="3600" dirty="0">
                <a:cs typeface="Bitstream Vera Sans" charset="0"/>
              </a:rPr>
              <a:t> </a:t>
            </a:r>
            <a:r>
              <a:rPr lang="da-DK" sz="3600" dirty="0" err="1">
                <a:cs typeface="Bitstream Vera Sans" charset="0"/>
              </a:rPr>
              <a:t>when</a:t>
            </a:r>
            <a:r>
              <a:rPr lang="da-DK" sz="3600" dirty="0">
                <a:cs typeface="Bitstream Vera Sans" charset="0"/>
              </a:rPr>
              <a:t>:</a:t>
            </a:r>
          </a:p>
          <a:p>
            <a:pPr>
              <a:lnSpc>
                <a:spcPct val="80000"/>
              </a:lnSpc>
              <a:spcBef>
                <a:spcPct val="50000"/>
              </a:spcBef>
              <a:buClr>
                <a:srgbClr val="000000"/>
              </a:buClr>
              <a:buSzPct val="100000"/>
              <a:buFontTx/>
              <a:buChar char="•"/>
            </a:pPr>
            <a:r>
              <a:rPr lang="da-DK" dirty="0" err="1">
                <a:cs typeface="Bitstream Vera Sans" charset="0"/>
              </a:rPr>
              <a:t>Microarray</a:t>
            </a:r>
            <a:r>
              <a:rPr lang="da-DK" dirty="0">
                <a:cs typeface="Bitstream Vera Sans" charset="0"/>
              </a:rPr>
              <a:t> is </a:t>
            </a:r>
            <a:r>
              <a:rPr lang="da-DK" dirty="0" err="1">
                <a:cs typeface="Bitstream Vera Sans" charset="0"/>
              </a:rPr>
              <a:t>targeting</a:t>
            </a:r>
            <a:r>
              <a:rPr lang="da-DK" dirty="0">
                <a:cs typeface="Bitstream Vera Sans" charset="0"/>
              </a:rPr>
              <a:t> </a:t>
            </a:r>
            <a:r>
              <a:rPr lang="da-DK" dirty="0" err="1">
                <a:cs typeface="Bitstream Vera Sans" charset="0"/>
              </a:rPr>
              <a:t>few</a:t>
            </a:r>
            <a:r>
              <a:rPr lang="da-DK" dirty="0">
                <a:cs typeface="Bitstream Vera Sans" charset="0"/>
              </a:rPr>
              <a:t> genes</a:t>
            </a:r>
          </a:p>
          <a:p>
            <a:pPr>
              <a:lnSpc>
                <a:spcPct val="80000"/>
              </a:lnSpc>
              <a:spcBef>
                <a:spcPct val="50000"/>
              </a:spcBef>
              <a:buClr>
                <a:srgbClr val="000000"/>
              </a:buClr>
              <a:buSzPct val="100000"/>
              <a:buFontTx/>
              <a:buChar char="•"/>
            </a:pPr>
            <a:r>
              <a:rPr lang="da-DK" dirty="0" err="1">
                <a:cs typeface="Bitstream Vera Sans" charset="0"/>
              </a:rPr>
              <a:t>When</a:t>
            </a:r>
            <a:r>
              <a:rPr lang="da-DK" dirty="0">
                <a:cs typeface="Bitstream Vera Sans" charset="0"/>
              </a:rPr>
              <a:t> </a:t>
            </a:r>
            <a:r>
              <a:rPr lang="da-DK" dirty="0" err="1">
                <a:cs typeface="Bitstream Vera Sans" charset="0"/>
              </a:rPr>
              <a:t>many</a:t>
            </a:r>
            <a:r>
              <a:rPr lang="da-DK" dirty="0">
                <a:cs typeface="Bitstream Vera Sans" charset="0"/>
              </a:rPr>
              <a:t> genes </a:t>
            </a:r>
            <a:r>
              <a:rPr lang="da-DK" dirty="0" err="1">
                <a:cs typeface="Bitstream Vera Sans" charset="0"/>
              </a:rPr>
              <a:t>are</a:t>
            </a:r>
            <a:r>
              <a:rPr lang="da-DK" dirty="0">
                <a:cs typeface="Bitstream Vera Sans" charset="0"/>
              </a:rPr>
              <a:t> </a:t>
            </a:r>
            <a:r>
              <a:rPr lang="da-DK" dirty="0" err="1">
                <a:cs typeface="Bitstream Vera Sans" charset="0"/>
              </a:rPr>
              <a:t>regulated</a:t>
            </a:r>
            <a:r>
              <a:rPr lang="da-DK" dirty="0">
                <a:cs typeface="Bitstream Vera Sans" charset="0"/>
              </a:rPr>
              <a:t> and/or </a:t>
            </a:r>
            <a:r>
              <a:rPr lang="da-DK" dirty="0" err="1">
                <a:cs typeface="Bitstream Vera Sans" charset="0"/>
              </a:rPr>
              <a:t>changing</a:t>
            </a:r>
            <a:r>
              <a:rPr lang="da-DK" dirty="0">
                <a:cs typeface="Bitstream Vera Sans" charset="0"/>
              </a:rPr>
              <a:t> in the same </a:t>
            </a:r>
            <a:r>
              <a:rPr lang="da-DK" dirty="0" err="1">
                <a:cs typeface="Bitstream Vera Sans" charset="0"/>
              </a:rPr>
              <a:t>direction</a:t>
            </a:r>
            <a:endParaRPr lang="da-DK" dirty="0">
              <a:cs typeface="Bitstream Vera Sans" charset="0"/>
            </a:endParaRPr>
          </a:p>
          <a:p>
            <a:pPr marL="0" indent="0">
              <a:buNone/>
            </a:pPr>
            <a:endParaRPr lang="en-US" dirty="0"/>
          </a:p>
        </p:txBody>
      </p:sp>
    </p:spTree>
    <p:extLst>
      <p:ext uri="{BB962C8B-B14F-4D97-AF65-F5344CB8AC3E}">
        <p14:creationId xmlns:p14="http://schemas.microsoft.com/office/powerpoint/2010/main" val="19887138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Small example of </a:t>
            </a:r>
            <a:r>
              <a:rPr lang="en-US" dirty="0" err="1"/>
              <a:t>quantile</a:t>
            </a:r>
            <a:r>
              <a:rPr lang="en-US" dirty="0"/>
              <a:t> normalizing of 4 genes across 3 samples  using the </a:t>
            </a:r>
            <a:r>
              <a:rPr lang="en-US" dirty="0" err="1"/>
              <a:t>bioconductor</a:t>
            </a:r>
            <a:r>
              <a:rPr lang="en-US" dirty="0"/>
              <a:t> package</a:t>
            </a:r>
          </a:p>
        </p:txBody>
      </p:sp>
      <p:sp>
        <p:nvSpPr>
          <p:cNvPr id="4" name="TextBox 3"/>
          <p:cNvSpPr txBox="1"/>
          <p:nvPr/>
        </p:nvSpPr>
        <p:spPr>
          <a:xfrm>
            <a:off x="635053" y="2343323"/>
            <a:ext cx="7756712" cy="2862323"/>
          </a:xfrm>
          <a:prstGeom prst="rect">
            <a:avLst/>
          </a:prstGeom>
          <a:noFill/>
        </p:spPr>
        <p:txBody>
          <a:bodyPr wrap="square" rtlCol="0">
            <a:spAutoFit/>
          </a:bodyPr>
          <a:lstStyle/>
          <a:p>
            <a:r>
              <a:rPr lang="de-DE" dirty="0" err="1"/>
              <a:t>library</a:t>
            </a:r>
            <a:r>
              <a:rPr lang="de-DE" dirty="0"/>
              <a:t>(</a:t>
            </a:r>
            <a:r>
              <a:rPr lang="de-DE" dirty="0" err="1"/>
              <a:t>preprocessCore</a:t>
            </a:r>
            <a:r>
              <a:rPr lang="de-DE" dirty="0"/>
              <a:t>) # </a:t>
            </a:r>
            <a:r>
              <a:rPr lang="de-DE" dirty="0" err="1"/>
              <a:t>see</a:t>
            </a:r>
            <a:r>
              <a:rPr lang="de-DE" dirty="0"/>
              <a:t> </a:t>
            </a:r>
            <a:r>
              <a:rPr lang="de-DE" dirty="0" err="1"/>
              <a:t>notes</a:t>
            </a:r>
            <a:r>
              <a:rPr lang="de-DE" dirty="0"/>
              <a:t> </a:t>
            </a:r>
            <a:r>
              <a:rPr lang="de-DE" dirty="0" err="1"/>
              <a:t>below</a:t>
            </a:r>
            <a:r>
              <a:rPr lang="de-DE" dirty="0"/>
              <a:t> </a:t>
            </a:r>
            <a:r>
              <a:rPr lang="de-DE" dirty="0" err="1"/>
              <a:t>slide</a:t>
            </a:r>
            <a:r>
              <a:rPr lang="de-DE" dirty="0"/>
              <a:t> on </a:t>
            </a:r>
            <a:r>
              <a:rPr lang="de-DE" dirty="0" err="1"/>
              <a:t>how</a:t>
            </a:r>
            <a:r>
              <a:rPr lang="de-DE" dirty="0"/>
              <a:t> </a:t>
            </a:r>
            <a:r>
              <a:rPr lang="de-DE" dirty="0" err="1"/>
              <a:t>to</a:t>
            </a:r>
            <a:r>
              <a:rPr lang="de-DE" dirty="0"/>
              <a:t> </a:t>
            </a:r>
            <a:r>
              <a:rPr lang="de-DE" dirty="0" err="1"/>
              <a:t>install</a:t>
            </a:r>
            <a:endParaRPr lang="de-DE" dirty="0"/>
          </a:p>
          <a:p>
            <a:r>
              <a:rPr lang="de-DE" dirty="0" err="1"/>
              <a:t>mat</a:t>
            </a:r>
            <a:r>
              <a:rPr lang="de-DE" dirty="0"/>
              <a:t> &lt;- </a:t>
            </a:r>
            <a:r>
              <a:rPr lang="de-DE" dirty="0" err="1"/>
              <a:t>matrix</a:t>
            </a:r>
            <a:r>
              <a:rPr lang="de-DE" dirty="0"/>
              <a:t>(c(5,2,3,4,4,1,4,2,3,4,6,8),  </a:t>
            </a:r>
            <a:r>
              <a:rPr lang="de-DE" dirty="0" err="1"/>
              <a:t>ncol</a:t>
            </a:r>
            <a:r>
              <a:rPr lang="de-DE" dirty="0"/>
              <a:t>=3) # </a:t>
            </a:r>
            <a:r>
              <a:rPr lang="de-DE" dirty="0" err="1"/>
              <a:t>made</a:t>
            </a:r>
            <a:r>
              <a:rPr lang="de-DE" dirty="0"/>
              <a:t> </a:t>
            </a:r>
            <a:r>
              <a:rPr lang="de-DE" dirty="0" err="1"/>
              <a:t>up</a:t>
            </a:r>
            <a:r>
              <a:rPr lang="de-DE" dirty="0"/>
              <a:t> </a:t>
            </a:r>
            <a:r>
              <a:rPr lang="de-DE" dirty="0" err="1"/>
              <a:t>data</a:t>
            </a:r>
            <a:endParaRPr lang="de-DE" dirty="0"/>
          </a:p>
          <a:p>
            <a:r>
              <a:rPr lang="de-DE" dirty="0"/>
              <a:t>&gt; </a:t>
            </a:r>
            <a:r>
              <a:rPr lang="de-DE" dirty="0" err="1"/>
              <a:t>mat</a:t>
            </a:r>
            <a:endParaRPr lang="de-DE" dirty="0"/>
          </a:p>
          <a:p>
            <a:r>
              <a:rPr lang="de-DE" dirty="0"/>
              <a:t>     [,1] [,2] [,3]</a:t>
            </a:r>
          </a:p>
          <a:p>
            <a:r>
              <a:rPr lang="de-DE" dirty="0"/>
              <a:t>[1,]    5    4    3</a:t>
            </a:r>
          </a:p>
          <a:p>
            <a:r>
              <a:rPr lang="de-DE" dirty="0"/>
              <a:t>[2,]    2    1    4</a:t>
            </a:r>
          </a:p>
          <a:p>
            <a:r>
              <a:rPr lang="de-DE" dirty="0"/>
              <a:t>[3,]    3    4    6</a:t>
            </a:r>
          </a:p>
          <a:p>
            <a:r>
              <a:rPr lang="de-DE" dirty="0"/>
              <a:t>[4,]    4    2    8</a:t>
            </a:r>
          </a:p>
          <a:p>
            <a:r>
              <a:rPr lang="de-DE" dirty="0"/>
              <a:t>&gt;</a:t>
            </a:r>
            <a:r>
              <a:rPr lang="de-DE" dirty="0" err="1"/>
              <a:t>boxplot</a:t>
            </a:r>
            <a:r>
              <a:rPr lang="de-DE" dirty="0"/>
              <a:t>(</a:t>
            </a:r>
            <a:r>
              <a:rPr lang="de-DE" dirty="0" err="1"/>
              <a:t>mat</a:t>
            </a:r>
            <a:r>
              <a:rPr lang="de-DE" dirty="0"/>
              <a:t>)</a:t>
            </a:r>
          </a:p>
          <a:p>
            <a:endParaRPr lang="de-DE" dirty="0"/>
          </a:p>
        </p:txBody>
      </p:sp>
      <p:pic>
        <p:nvPicPr>
          <p:cNvPr id="5" name="Picture 4"/>
          <p:cNvPicPr>
            <a:picLocks noChangeAspect="1"/>
          </p:cNvPicPr>
          <p:nvPr/>
        </p:nvPicPr>
        <p:blipFill>
          <a:blip r:embed="rId3"/>
          <a:stretch>
            <a:fillRect/>
          </a:stretch>
        </p:blipFill>
        <p:spPr>
          <a:xfrm>
            <a:off x="4332113" y="3121024"/>
            <a:ext cx="3394926" cy="3394926"/>
          </a:xfrm>
          <a:prstGeom prst="rect">
            <a:avLst/>
          </a:prstGeom>
        </p:spPr>
      </p:pic>
    </p:spTree>
    <p:extLst>
      <p:ext uri="{BB962C8B-B14F-4D97-AF65-F5344CB8AC3E}">
        <p14:creationId xmlns:p14="http://schemas.microsoft.com/office/powerpoint/2010/main" val="10133387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674838" y="432346"/>
            <a:ext cx="4442963" cy="6740308"/>
          </a:xfrm>
          <a:prstGeom prst="rect">
            <a:avLst/>
          </a:prstGeom>
        </p:spPr>
        <p:txBody>
          <a:bodyPr wrap="square">
            <a:spAutoFit/>
          </a:bodyPr>
          <a:lstStyle/>
          <a:p>
            <a:r>
              <a:rPr lang="de-DE" dirty="0"/>
              <a:t>&gt; </a:t>
            </a:r>
            <a:r>
              <a:rPr lang="de-DE" dirty="0" err="1"/>
              <a:t>mat</a:t>
            </a:r>
            <a:endParaRPr lang="de-DE" dirty="0"/>
          </a:p>
          <a:p>
            <a:r>
              <a:rPr lang="de-DE" dirty="0"/>
              <a:t>     [,1] [,2] [,3]</a:t>
            </a:r>
          </a:p>
          <a:p>
            <a:r>
              <a:rPr lang="de-DE" dirty="0"/>
              <a:t>[1,]    5    4    3</a:t>
            </a:r>
          </a:p>
          <a:p>
            <a:r>
              <a:rPr lang="de-DE" dirty="0"/>
              <a:t>[2,]    2    1    4</a:t>
            </a:r>
          </a:p>
          <a:p>
            <a:r>
              <a:rPr lang="de-DE" dirty="0"/>
              <a:t>[3,]    3    4    6</a:t>
            </a:r>
          </a:p>
          <a:p>
            <a:r>
              <a:rPr lang="de-DE" dirty="0"/>
              <a:t>[4,]    4    2    8</a:t>
            </a:r>
          </a:p>
          <a:p>
            <a:r>
              <a:rPr lang="de-DE" dirty="0"/>
              <a:t>&gt;</a:t>
            </a:r>
            <a:r>
              <a:rPr lang="de-DE" dirty="0" err="1"/>
              <a:t>boxplot</a:t>
            </a:r>
            <a:r>
              <a:rPr lang="de-DE" dirty="0"/>
              <a:t>(</a:t>
            </a:r>
            <a:r>
              <a:rPr lang="de-DE" dirty="0" err="1"/>
              <a:t>mat</a:t>
            </a:r>
            <a:r>
              <a:rPr lang="de-DE" dirty="0"/>
              <a:t>)</a:t>
            </a:r>
          </a:p>
          <a:p>
            <a:endParaRPr lang="en-US" dirty="0"/>
          </a:p>
          <a:p>
            <a:r>
              <a:rPr lang="en-US" dirty="0"/>
              <a:t>mat2&lt;-</a:t>
            </a:r>
            <a:r>
              <a:rPr lang="en-US" dirty="0" err="1"/>
              <a:t>normalize.quantiles</a:t>
            </a:r>
            <a:r>
              <a:rPr lang="en-US" dirty="0"/>
              <a:t>(mat)</a:t>
            </a:r>
          </a:p>
          <a:p>
            <a:r>
              <a:rPr lang="en-US" dirty="0"/>
              <a:t>&gt; mat2</a:t>
            </a:r>
          </a:p>
          <a:p>
            <a:r>
              <a:rPr lang="en-US" dirty="0"/>
              <a:t>         [,1]     [,2]     [,3]</a:t>
            </a:r>
          </a:p>
          <a:p>
            <a:r>
              <a:rPr lang="en-US" dirty="0"/>
              <a:t>[1,] 5.666667 5.166667 2.000000</a:t>
            </a:r>
          </a:p>
          <a:p>
            <a:r>
              <a:rPr lang="en-US" dirty="0"/>
              <a:t>[2,] 2.000000 2.000000 3.000000</a:t>
            </a:r>
          </a:p>
          <a:p>
            <a:r>
              <a:rPr lang="en-US" dirty="0"/>
              <a:t>[3,] 3.000000 5.166667 4.666667</a:t>
            </a:r>
          </a:p>
          <a:p>
            <a:r>
              <a:rPr lang="en-US" dirty="0"/>
              <a:t>[4,] 4.666667 3.000000 5.666667</a:t>
            </a:r>
          </a:p>
          <a:p>
            <a:r>
              <a:rPr lang="en-US" dirty="0"/>
              <a:t>boxplot(mat2)</a:t>
            </a:r>
          </a:p>
          <a:p>
            <a:endParaRPr lang="en-US" dirty="0"/>
          </a:p>
          <a:p>
            <a:r>
              <a:rPr lang="en-US" dirty="0"/>
              <a:t>This operation makes little sense to do with so few genes as this – they will invariably be squashed to the same distribution. Only makes sense if the number of genes is large and most do not change between treatments</a:t>
            </a:r>
            <a:endParaRPr lang="de-DE" dirty="0"/>
          </a:p>
          <a:p>
            <a:endParaRPr lang="de-DE" dirty="0"/>
          </a:p>
          <a:p>
            <a:endParaRPr lang="en-US" dirty="0"/>
          </a:p>
        </p:txBody>
      </p:sp>
      <p:pic>
        <p:nvPicPr>
          <p:cNvPr id="5" name="Picture 4"/>
          <p:cNvPicPr>
            <a:picLocks noChangeAspect="1"/>
          </p:cNvPicPr>
          <p:nvPr/>
        </p:nvPicPr>
        <p:blipFill>
          <a:blip r:embed="rId2"/>
          <a:stretch>
            <a:fillRect/>
          </a:stretch>
        </p:blipFill>
        <p:spPr>
          <a:xfrm>
            <a:off x="4989413" y="3334686"/>
            <a:ext cx="3523314" cy="3523314"/>
          </a:xfrm>
          <a:prstGeom prst="rect">
            <a:avLst/>
          </a:prstGeom>
        </p:spPr>
      </p:pic>
      <p:pic>
        <p:nvPicPr>
          <p:cNvPr id="6" name="Picture 5"/>
          <p:cNvPicPr>
            <a:picLocks noChangeAspect="1"/>
          </p:cNvPicPr>
          <p:nvPr/>
        </p:nvPicPr>
        <p:blipFill>
          <a:blip r:embed="rId3"/>
          <a:stretch>
            <a:fillRect/>
          </a:stretch>
        </p:blipFill>
        <p:spPr>
          <a:xfrm>
            <a:off x="5117801" y="188090"/>
            <a:ext cx="3394926" cy="3394926"/>
          </a:xfrm>
          <a:prstGeom prst="rect">
            <a:avLst/>
          </a:prstGeom>
        </p:spPr>
      </p:pic>
    </p:spTree>
    <p:extLst>
      <p:ext uri="{BB962C8B-B14F-4D97-AF65-F5344CB8AC3E}">
        <p14:creationId xmlns:p14="http://schemas.microsoft.com/office/powerpoint/2010/main" val="58082472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561037"/>
            <a:ext cx="8229600" cy="1143000"/>
          </a:xfrm>
        </p:spPr>
        <p:txBody>
          <a:bodyPr>
            <a:normAutofit fontScale="90000"/>
          </a:bodyPr>
          <a:lstStyle/>
          <a:p>
            <a:r>
              <a:rPr lang="en-US" dirty="0"/>
              <a:t>The MA-plot – a way to visualize changes and strength at the same time – also used to assess normalizations</a:t>
            </a:r>
          </a:p>
        </p:txBody>
      </p:sp>
      <p:sp>
        <p:nvSpPr>
          <p:cNvPr id="4" name="TextBox 3"/>
          <p:cNvSpPr txBox="1"/>
          <p:nvPr/>
        </p:nvSpPr>
        <p:spPr>
          <a:xfrm>
            <a:off x="921404" y="2129311"/>
            <a:ext cx="7358780" cy="4524316"/>
          </a:xfrm>
          <a:prstGeom prst="rect">
            <a:avLst/>
          </a:prstGeom>
          <a:noFill/>
        </p:spPr>
        <p:txBody>
          <a:bodyPr wrap="square" rtlCol="0">
            <a:spAutoFit/>
          </a:bodyPr>
          <a:lstStyle/>
          <a:p>
            <a:r>
              <a:rPr lang="en-US" dirty="0"/>
              <a:t>Originally made for microarrays, to look at the red/green ratio of probes. For a given probe, we calculate two values:</a:t>
            </a:r>
          </a:p>
          <a:p>
            <a:endParaRPr lang="en-US" dirty="0"/>
          </a:p>
          <a:p>
            <a:r>
              <a:rPr lang="en-US" b="1" dirty="0"/>
              <a:t>M=log (red color intensity/green color intensity) </a:t>
            </a:r>
          </a:p>
          <a:p>
            <a:endParaRPr lang="en-US" dirty="0"/>
          </a:p>
          <a:p>
            <a:r>
              <a:rPr lang="en-US" dirty="0"/>
              <a:t>Will correspond to the difference between samples. Often called the fold change</a:t>
            </a:r>
          </a:p>
          <a:p>
            <a:endParaRPr lang="en-US" dirty="0"/>
          </a:p>
          <a:p>
            <a:r>
              <a:rPr lang="en-US" b="1" dirty="0"/>
              <a:t>A= 0.5* log( red color intensity + green color intensity)</a:t>
            </a:r>
          </a:p>
          <a:p>
            <a:endParaRPr lang="en-US" dirty="0"/>
          </a:p>
          <a:p>
            <a:r>
              <a:rPr lang="en-US" dirty="0"/>
              <a:t>Is the average between both colors – will represent the overall signal</a:t>
            </a:r>
          </a:p>
          <a:p>
            <a:r>
              <a:rPr lang="en-US" dirty="0"/>
              <a:t>With more signal in A , we tend to believe small changes in M. Or, the other way around, high fold changes are only believable with decent A values</a:t>
            </a:r>
          </a:p>
          <a:p>
            <a:endParaRPr lang="en-US" dirty="0"/>
          </a:p>
          <a:p>
            <a:endParaRPr lang="en-US" dirty="0"/>
          </a:p>
          <a:p>
            <a:endParaRPr lang="en-US" dirty="0"/>
          </a:p>
        </p:txBody>
      </p:sp>
    </p:spTree>
    <p:extLst>
      <p:ext uri="{BB962C8B-B14F-4D97-AF65-F5344CB8AC3E}">
        <p14:creationId xmlns:p14="http://schemas.microsoft.com/office/powerpoint/2010/main" val="161487372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2274551" y="0"/>
            <a:ext cx="6869449" cy="6858000"/>
          </a:xfrm>
          <a:prstGeom prst="rect">
            <a:avLst/>
          </a:prstGeom>
        </p:spPr>
      </p:pic>
      <p:sp>
        <p:nvSpPr>
          <p:cNvPr id="5" name="TextBox 4"/>
          <p:cNvSpPr txBox="1"/>
          <p:nvPr/>
        </p:nvSpPr>
        <p:spPr>
          <a:xfrm>
            <a:off x="401577" y="4233718"/>
            <a:ext cx="2179315" cy="646331"/>
          </a:xfrm>
          <a:prstGeom prst="rect">
            <a:avLst/>
          </a:prstGeom>
          <a:noFill/>
        </p:spPr>
        <p:txBody>
          <a:bodyPr wrap="none" rtlCol="0">
            <a:spAutoFit/>
          </a:bodyPr>
          <a:lstStyle/>
          <a:p>
            <a:r>
              <a:rPr lang="en-US" dirty="0"/>
              <a:t>Red: the actual mean</a:t>
            </a:r>
          </a:p>
          <a:p>
            <a:r>
              <a:rPr lang="en-US" dirty="0"/>
              <a:t>across  probes</a:t>
            </a:r>
          </a:p>
        </p:txBody>
      </p:sp>
      <p:cxnSp>
        <p:nvCxnSpPr>
          <p:cNvPr id="7" name="Straight Arrow Connector 6"/>
          <p:cNvCxnSpPr/>
          <p:nvPr/>
        </p:nvCxnSpPr>
        <p:spPr>
          <a:xfrm flipV="1">
            <a:off x="1033467" y="3374522"/>
            <a:ext cx="2378218" cy="859197"/>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9" name="TextBox 8"/>
          <p:cNvSpPr txBox="1"/>
          <p:nvPr/>
        </p:nvSpPr>
        <p:spPr>
          <a:xfrm>
            <a:off x="167984" y="1397612"/>
            <a:ext cx="2284943" cy="1200329"/>
          </a:xfrm>
          <a:prstGeom prst="rect">
            <a:avLst/>
          </a:prstGeom>
          <a:noFill/>
        </p:spPr>
        <p:txBody>
          <a:bodyPr wrap="square" rtlCol="0">
            <a:spAutoFit/>
          </a:bodyPr>
          <a:lstStyle/>
          <a:p>
            <a:r>
              <a:rPr lang="en-US" dirty="0"/>
              <a:t>Blue: the 0 line. We would expect the mean over probes  to be here</a:t>
            </a:r>
          </a:p>
        </p:txBody>
      </p:sp>
      <p:cxnSp>
        <p:nvCxnSpPr>
          <p:cNvPr id="11" name="Straight Arrow Connector 10"/>
          <p:cNvCxnSpPr/>
          <p:nvPr/>
        </p:nvCxnSpPr>
        <p:spPr>
          <a:xfrm>
            <a:off x="1708826" y="2406234"/>
            <a:ext cx="1478733" cy="607177"/>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2279671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55640" y="2527418"/>
            <a:ext cx="8229600" cy="1143000"/>
          </a:xfrm>
        </p:spPr>
        <p:txBody>
          <a:bodyPr>
            <a:normAutofit fontScale="90000"/>
          </a:bodyPr>
          <a:lstStyle/>
          <a:p>
            <a:r>
              <a:rPr lang="en-US" dirty="0"/>
              <a:t>Expression by microarrays</a:t>
            </a:r>
            <a:br>
              <a:rPr lang="en-US" dirty="0"/>
            </a:br>
            <a:r>
              <a:rPr lang="en-US" dirty="0"/>
              <a:t>How does it work?</a:t>
            </a:r>
          </a:p>
        </p:txBody>
      </p:sp>
      <p:pic>
        <p:nvPicPr>
          <p:cNvPr id="5" name="Picture 4"/>
          <p:cNvPicPr>
            <a:picLocks noChangeAspect="1"/>
          </p:cNvPicPr>
          <p:nvPr/>
        </p:nvPicPr>
        <p:blipFill>
          <a:blip r:embed="rId2"/>
          <a:stretch>
            <a:fillRect/>
          </a:stretch>
        </p:blipFill>
        <p:spPr>
          <a:xfrm>
            <a:off x="313852" y="185473"/>
            <a:ext cx="3412812" cy="6021175"/>
          </a:xfrm>
          <a:prstGeom prst="rect">
            <a:avLst/>
          </a:prstGeom>
        </p:spPr>
      </p:pic>
    </p:spTree>
    <p:extLst>
      <p:ext uri="{BB962C8B-B14F-4D97-AF65-F5344CB8AC3E}">
        <p14:creationId xmlns:p14="http://schemas.microsoft.com/office/powerpoint/2010/main" val="97259054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0"/>
            <a:ext cx="6869449" cy="6858000"/>
          </a:xfrm>
          <a:prstGeom prst="rect">
            <a:avLst/>
          </a:prstGeom>
        </p:spPr>
      </p:pic>
      <p:sp>
        <p:nvSpPr>
          <p:cNvPr id="5" name="TextBox 4"/>
          <p:cNvSpPr txBox="1"/>
          <p:nvPr/>
        </p:nvSpPr>
        <p:spPr>
          <a:xfrm>
            <a:off x="6689362" y="2227830"/>
            <a:ext cx="2170879" cy="2308324"/>
          </a:xfrm>
          <a:prstGeom prst="rect">
            <a:avLst/>
          </a:prstGeom>
          <a:noFill/>
        </p:spPr>
        <p:txBody>
          <a:bodyPr wrap="square" rtlCol="0">
            <a:spAutoFit/>
          </a:bodyPr>
          <a:lstStyle/>
          <a:p>
            <a:r>
              <a:rPr lang="en-US" dirty="0"/>
              <a:t>After normalization the mean is on the zero line</a:t>
            </a:r>
          </a:p>
          <a:p>
            <a:endParaRPr lang="en-US" dirty="0"/>
          </a:p>
          <a:p>
            <a:r>
              <a:rPr lang="en-US" dirty="0"/>
              <a:t>We will see the MA plot later on also for other platforms, like sequencing</a:t>
            </a:r>
          </a:p>
        </p:txBody>
      </p:sp>
    </p:spTree>
    <p:extLst>
      <p:ext uri="{BB962C8B-B14F-4D97-AF65-F5344CB8AC3E}">
        <p14:creationId xmlns:p14="http://schemas.microsoft.com/office/powerpoint/2010/main" val="114688938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7FD3D77-EE9A-0B4E-8178-102F1349C175}"/>
              </a:ext>
            </a:extLst>
          </p:cNvPr>
          <p:cNvSpPr>
            <a:spLocks noGrp="1"/>
          </p:cNvSpPr>
          <p:nvPr>
            <p:ph type="title"/>
          </p:nvPr>
        </p:nvSpPr>
        <p:spPr/>
        <p:txBody>
          <a:bodyPr/>
          <a:lstStyle/>
          <a:p>
            <a:r>
              <a:rPr lang="da-DK" dirty="0" err="1"/>
              <a:t>Important</a:t>
            </a:r>
            <a:r>
              <a:rPr lang="da-DK" dirty="0"/>
              <a:t>:</a:t>
            </a:r>
          </a:p>
        </p:txBody>
      </p:sp>
      <p:sp>
        <p:nvSpPr>
          <p:cNvPr id="3" name="Content Placeholder 2">
            <a:extLst>
              <a:ext uri="{FF2B5EF4-FFF2-40B4-BE49-F238E27FC236}">
                <a16:creationId xmlns:a16="http://schemas.microsoft.com/office/drawing/2014/main" xmlns="" id="{093B4F40-51A2-1642-B401-3375BBCF380A}"/>
              </a:ext>
            </a:extLst>
          </p:cNvPr>
          <p:cNvSpPr>
            <a:spLocks noGrp="1"/>
          </p:cNvSpPr>
          <p:nvPr>
            <p:ph idx="1"/>
          </p:nvPr>
        </p:nvSpPr>
        <p:spPr/>
        <p:txBody>
          <a:bodyPr/>
          <a:lstStyle/>
          <a:p>
            <a:r>
              <a:rPr lang="da-DK" dirty="0" err="1"/>
              <a:t>While</a:t>
            </a:r>
            <a:r>
              <a:rPr lang="da-DK" dirty="0"/>
              <a:t> the MA plot  </a:t>
            </a:r>
            <a:r>
              <a:rPr lang="da-DK" dirty="0" err="1"/>
              <a:t>was</a:t>
            </a:r>
            <a:r>
              <a:rPr lang="da-DK" dirty="0"/>
              <a:t> ‘</a:t>
            </a:r>
            <a:r>
              <a:rPr lang="da-DK" dirty="0" err="1"/>
              <a:t>invented</a:t>
            </a:r>
            <a:r>
              <a:rPr lang="da-DK" dirty="0"/>
              <a:t>’ for </a:t>
            </a:r>
            <a:r>
              <a:rPr lang="da-DK" dirty="0" err="1"/>
              <a:t>microarrays</a:t>
            </a:r>
            <a:r>
              <a:rPr lang="da-DK" dirty="0"/>
              <a:t>, it is </a:t>
            </a:r>
            <a:r>
              <a:rPr lang="da-DK" dirty="0" err="1"/>
              <a:t>equally</a:t>
            </a:r>
            <a:r>
              <a:rPr lang="da-DK" dirty="0"/>
              <a:t> </a:t>
            </a:r>
            <a:r>
              <a:rPr lang="da-DK" dirty="0" err="1"/>
              <a:t>useful</a:t>
            </a:r>
            <a:r>
              <a:rPr lang="da-DK" dirty="0"/>
              <a:t> for all </a:t>
            </a:r>
            <a:r>
              <a:rPr lang="da-DK" dirty="0" err="1"/>
              <a:t>high-throughput</a:t>
            </a:r>
            <a:r>
              <a:rPr lang="da-DK" dirty="0"/>
              <a:t> gene </a:t>
            </a:r>
            <a:r>
              <a:rPr lang="da-DK" dirty="0" err="1"/>
              <a:t>expression</a:t>
            </a:r>
            <a:r>
              <a:rPr lang="da-DK" dirty="0"/>
              <a:t> data. The </a:t>
            </a:r>
            <a:r>
              <a:rPr lang="da-DK" dirty="0" err="1"/>
              <a:t>concept</a:t>
            </a:r>
            <a:r>
              <a:rPr lang="da-DK" dirty="0"/>
              <a:t> is </a:t>
            </a:r>
            <a:r>
              <a:rPr lang="da-DK" dirty="0" err="1"/>
              <a:t>exactly</a:t>
            </a:r>
            <a:r>
              <a:rPr lang="da-DK" dirty="0"/>
              <a:t> the same</a:t>
            </a:r>
          </a:p>
        </p:txBody>
      </p:sp>
    </p:spTree>
    <p:extLst>
      <p:ext uri="{BB962C8B-B14F-4D97-AF65-F5344CB8AC3E}">
        <p14:creationId xmlns:p14="http://schemas.microsoft.com/office/powerpoint/2010/main" val="24481838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How does microarray data look like, after normalization?</a:t>
            </a:r>
          </a:p>
        </p:txBody>
      </p:sp>
      <p:sp>
        <p:nvSpPr>
          <p:cNvPr id="4" name="Rectangle 3"/>
          <p:cNvSpPr/>
          <p:nvPr/>
        </p:nvSpPr>
        <p:spPr>
          <a:xfrm>
            <a:off x="563223" y="2214373"/>
            <a:ext cx="18469843" cy="2862322"/>
          </a:xfrm>
          <a:prstGeom prst="rect">
            <a:avLst/>
          </a:prstGeom>
        </p:spPr>
        <p:txBody>
          <a:bodyPr wrap="square">
            <a:spAutoFit/>
          </a:bodyPr>
          <a:lstStyle/>
          <a:p>
            <a:r>
              <a:rPr lang="en-US" sz="1200" dirty="0">
                <a:latin typeface="Courier New"/>
                <a:cs typeface="Courier New"/>
              </a:rPr>
              <a:t>		sample1		sample2			sample3		sample 4		</a:t>
            </a:r>
            <a:r>
              <a:rPr lang="en-US" sz="1200" dirty="0" err="1">
                <a:latin typeface="Courier New"/>
                <a:cs typeface="Courier New"/>
              </a:rPr>
              <a:t>etc</a:t>
            </a:r>
            <a:endParaRPr lang="en-US" sz="1200" dirty="0">
              <a:latin typeface="Courier New"/>
              <a:cs typeface="Courier New"/>
            </a:endParaRPr>
          </a:p>
          <a:p>
            <a:r>
              <a:rPr lang="en-US" sz="1200" dirty="0">
                <a:latin typeface="Courier New"/>
                <a:cs typeface="Courier New"/>
              </a:rPr>
              <a:t>Gene1 8.12973105882718 8.15671851682818 7.97550860176238 8.45243298480556 8.16975702795475 8.28091856216011 8.09776685836106 8.34920243804677 8.32691899859751 8.10243290798462</a:t>
            </a:r>
          </a:p>
          <a:p>
            <a:r>
              <a:rPr lang="en-US" sz="1200" dirty="0">
                <a:latin typeface="Courier New"/>
                <a:cs typeface="Courier New"/>
              </a:rPr>
              <a:t>Gene2 6.82465356937095 6.86052096281367 6.89035665630681 6.61727069057472 6.85243743408438 6.48785004146141 6.91371355832305 6.65375450525229 6.59660322980148 6.81101073980938</a:t>
            </a:r>
          </a:p>
          <a:p>
            <a:r>
              <a:rPr lang="en-US" sz="1200" dirty="0">
                <a:latin typeface="Courier New"/>
                <a:cs typeface="Courier New"/>
              </a:rPr>
              <a:t>Gene3 6.81644879372158 6.8183470453091 6.86053392715829 6.87348874336384 6.57298946173209 6.97683366192805 6.78151600978573 7.00314998315011 6.73874813979547 6.70020717044792</a:t>
            </a:r>
          </a:p>
          <a:p>
            <a:r>
              <a:rPr lang="en-US" sz="1200" dirty="0">
                <a:latin typeface="Courier New"/>
                <a:cs typeface="Courier New"/>
              </a:rPr>
              <a:t>Gene4 9.1926622542419 9.6127070318993 9.50204965108923 10.0293466902138 9.30969143699883 9.50691284771676 9.54177679225632 9.89129178421213 9.79559118300174 9.28856821870519</a:t>
            </a:r>
          </a:p>
          <a:p>
            <a:r>
              <a:rPr lang="en-US" sz="1200" dirty="0">
                <a:latin typeface="Courier New"/>
                <a:cs typeface="Courier New"/>
              </a:rPr>
              <a:t>Gene5 5.03915917632092 5.02004039184415 4.98254613161106 5.05812523857075 4.97958428739462 5.06408527263732 4.98646831277986 4.99443774838158 5.10596989334831 5.10079391297934</a:t>
            </a:r>
          </a:p>
          <a:p>
            <a:r>
              <a:rPr lang="en-US" sz="1200" dirty="0">
                <a:latin typeface="Courier New"/>
                <a:cs typeface="Courier New"/>
              </a:rPr>
              <a:t>Gene6 9.44501085028328 9.08913155339512 9.13049433407458 8.69549645052268 9.50812591121419</a:t>
            </a:r>
          </a:p>
          <a:p>
            <a:r>
              <a:rPr lang="en-US" sz="1200" dirty="0" err="1">
                <a:latin typeface="Courier New"/>
                <a:cs typeface="Courier New"/>
              </a:rPr>
              <a:t>Etc</a:t>
            </a:r>
            <a:r>
              <a:rPr lang="en-US" sz="1200" dirty="0">
                <a:latin typeface="Courier New"/>
                <a:cs typeface="Courier New"/>
              </a:rPr>
              <a:t> </a:t>
            </a:r>
          </a:p>
          <a:p>
            <a:r>
              <a:rPr lang="en-US" sz="1200" dirty="0" err="1">
                <a:latin typeface="Courier New"/>
                <a:cs typeface="Courier New"/>
              </a:rPr>
              <a:t>Etc</a:t>
            </a:r>
            <a:endParaRPr lang="en-US" sz="1200" dirty="0">
              <a:latin typeface="Courier New"/>
              <a:cs typeface="Courier New"/>
            </a:endParaRPr>
          </a:p>
          <a:p>
            <a:endParaRPr lang="en-US" sz="1200" dirty="0">
              <a:latin typeface="Courier New"/>
              <a:cs typeface="Courier New"/>
            </a:endParaRPr>
          </a:p>
          <a:p>
            <a:r>
              <a:rPr lang="en-US" sz="1200" dirty="0">
                <a:latin typeface="Courier New"/>
                <a:cs typeface="Courier New"/>
              </a:rPr>
              <a:t>This file is only meaningful if I know what the samples are.</a:t>
            </a:r>
          </a:p>
          <a:p>
            <a:r>
              <a:rPr lang="en-US" sz="1200" dirty="0">
                <a:latin typeface="Courier New"/>
                <a:cs typeface="Courier New"/>
              </a:rPr>
              <a:t>In this case it is a study of 5 HIV patients and 5 controls (one column each)</a:t>
            </a:r>
          </a:p>
          <a:p>
            <a:endParaRPr lang="en-US" sz="1200" dirty="0">
              <a:latin typeface="Courier New"/>
              <a:cs typeface="Courier New"/>
            </a:endParaRPr>
          </a:p>
          <a:p>
            <a:endParaRPr lang="en-US" sz="1200" dirty="0">
              <a:latin typeface="Courier New"/>
              <a:cs typeface="Courier New"/>
            </a:endParaRPr>
          </a:p>
          <a:p>
            <a:endParaRPr lang="en-US" sz="1200" dirty="0">
              <a:latin typeface="Courier New"/>
              <a:cs typeface="Courier New"/>
            </a:endParaRPr>
          </a:p>
        </p:txBody>
      </p:sp>
      <p:sp>
        <p:nvSpPr>
          <p:cNvPr id="3" name="TextBox 2">
            <a:extLst>
              <a:ext uri="{FF2B5EF4-FFF2-40B4-BE49-F238E27FC236}">
                <a16:creationId xmlns:a16="http://schemas.microsoft.com/office/drawing/2014/main" xmlns="" id="{0040F7DF-106D-584D-B72A-B77375FC2D85}"/>
              </a:ext>
            </a:extLst>
          </p:cNvPr>
          <p:cNvSpPr txBox="1"/>
          <p:nvPr/>
        </p:nvSpPr>
        <p:spPr>
          <a:xfrm>
            <a:off x="914400" y="5354053"/>
            <a:ext cx="8170955" cy="646331"/>
          </a:xfrm>
          <a:prstGeom prst="rect">
            <a:avLst/>
          </a:prstGeom>
          <a:noFill/>
        </p:spPr>
        <p:txBody>
          <a:bodyPr wrap="none" rtlCol="0">
            <a:spAutoFit/>
          </a:bodyPr>
          <a:lstStyle/>
          <a:p>
            <a:r>
              <a:rPr lang="da-DK" dirty="0"/>
              <a:t>This is </a:t>
            </a:r>
            <a:r>
              <a:rPr lang="da-DK" dirty="0" err="1"/>
              <a:t>what</a:t>
            </a:r>
            <a:r>
              <a:rPr lang="da-DK" dirty="0"/>
              <a:t> </a:t>
            </a:r>
            <a:r>
              <a:rPr lang="da-DK" dirty="0" err="1"/>
              <a:t>we</a:t>
            </a:r>
            <a:r>
              <a:rPr lang="da-DK" dirty="0"/>
              <a:t> </a:t>
            </a:r>
            <a:r>
              <a:rPr lang="da-DK" dirty="0" err="1"/>
              <a:t>call</a:t>
            </a:r>
            <a:r>
              <a:rPr lang="da-DK" dirty="0"/>
              <a:t> an </a:t>
            </a:r>
            <a:r>
              <a:rPr lang="da-DK" dirty="0" err="1"/>
              <a:t>expression</a:t>
            </a:r>
            <a:r>
              <a:rPr lang="da-DK" dirty="0"/>
              <a:t> matrix. Again, if </a:t>
            </a:r>
            <a:r>
              <a:rPr lang="da-DK" dirty="0" err="1"/>
              <a:t>we</a:t>
            </a:r>
            <a:r>
              <a:rPr lang="da-DK" dirty="0"/>
              <a:t> </a:t>
            </a:r>
            <a:r>
              <a:rPr lang="da-DK" dirty="0" err="1"/>
              <a:t>use</a:t>
            </a:r>
            <a:r>
              <a:rPr lang="da-DK" dirty="0"/>
              <a:t> </a:t>
            </a:r>
            <a:r>
              <a:rPr lang="da-DK" dirty="0" err="1"/>
              <a:t>other</a:t>
            </a:r>
            <a:r>
              <a:rPr lang="da-DK" dirty="0"/>
              <a:t> </a:t>
            </a:r>
            <a:r>
              <a:rPr lang="da-DK" dirty="0" err="1"/>
              <a:t>expression</a:t>
            </a:r>
            <a:r>
              <a:rPr lang="da-DK" dirty="0"/>
              <a:t> </a:t>
            </a:r>
            <a:r>
              <a:rPr lang="da-DK" dirty="0" err="1"/>
              <a:t>methods</a:t>
            </a:r>
            <a:r>
              <a:rPr lang="da-DK" dirty="0"/>
              <a:t>, </a:t>
            </a:r>
          </a:p>
          <a:p>
            <a:r>
              <a:rPr lang="da-DK" dirty="0" err="1"/>
              <a:t>we</a:t>
            </a:r>
            <a:r>
              <a:rPr lang="da-DK" dirty="0"/>
              <a:t> </a:t>
            </a:r>
            <a:r>
              <a:rPr lang="da-DK" dirty="0" err="1"/>
              <a:t>typically</a:t>
            </a:r>
            <a:r>
              <a:rPr lang="da-DK" dirty="0"/>
              <a:t> </a:t>
            </a:r>
            <a:r>
              <a:rPr lang="da-DK" dirty="0" err="1"/>
              <a:t>also</a:t>
            </a:r>
            <a:r>
              <a:rPr lang="da-DK" dirty="0"/>
              <a:t> end up in matrices </a:t>
            </a:r>
            <a:r>
              <a:rPr lang="da-DK" dirty="0" err="1"/>
              <a:t>that</a:t>
            </a:r>
            <a:r>
              <a:rPr lang="da-DK" dirty="0"/>
              <a:t> look </a:t>
            </a:r>
            <a:r>
              <a:rPr lang="da-DK" dirty="0" err="1"/>
              <a:t>very</a:t>
            </a:r>
            <a:r>
              <a:rPr lang="da-DK" dirty="0"/>
              <a:t> </a:t>
            </a:r>
            <a:r>
              <a:rPr lang="da-DK" dirty="0" err="1"/>
              <a:t>similar</a:t>
            </a:r>
            <a:r>
              <a:rPr lang="da-DK" dirty="0"/>
              <a:t>. </a:t>
            </a:r>
          </a:p>
        </p:txBody>
      </p:sp>
    </p:spTree>
    <p:extLst>
      <p:ext uri="{BB962C8B-B14F-4D97-AF65-F5344CB8AC3E}">
        <p14:creationId xmlns:p14="http://schemas.microsoft.com/office/powerpoint/2010/main" val="203251505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Statistical testing</a:t>
            </a:r>
          </a:p>
        </p:txBody>
      </p:sp>
      <p:sp>
        <p:nvSpPr>
          <p:cNvPr id="3" name="Content Placeholder 2"/>
          <p:cNvSpPr>
            <a:spLocks noGrp="1"/>
          </p:cNvSpPr>
          <p:nvPr>
            <p:ph idx="1"/>
          </p:nvPr>
        </p:nvSpPr>
        <p:spPr/>
        <p:txBody>
          <a:bodyPr>
            <a:normAutofit fontScale="92500" lnSpcReduction="20000"/>
          </a:bodyPr>
          <a:lstStyle/>
          <a:p>
            <a:r>
              <a:rPr lang="en-US" dirty="0"/>
              <a:t>…is pretty much done like we have talked about – for every genes, we have probe intensities for treatment and control (hopefully many replicates), and then we test these vs. one another. </a:t>
            </a:r>
          </a:p>
          <a:p>
            <a:r>
              <a:rPr lang="en-US" dirty="0"/>
              <a:t>For microarray data, it is common to use the </a:t>
            </a:r>
            <a:r>
              <a:rPr lang="en-US" dirty="0" err="1"/>
              <a:t>limma</a:t>
            </a:r>
            <a:r>
              <a:rPr lang="en-US" dirty="0"/>
              <a:t> package to do differential expression. This is an advanced form of a linear model.  </a:t>
            </a:r>
          </a:p>
          <a:p>
            <a:r>
              <a:rPr lang="en-US" dirty="0"/>
              <a:t>We often filter out genes that have a low fold change value to start with to reduce the number of tests (why?)</a:t>
            </a:r>
          </a:p>
        </p:txBody>
      </p:sp>
    </p:spTree>
    <p:extLst>
      <p:ext uri="{BB962C8B-B14F-4D97-AF65-F5344CB8AC3E}">
        <p14:creationId xmlns:p14="http://schemas.microsoft.com/office/powerpoint/2010/main" val="238684313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33863" y="719667"/>
            <a:ext cx="7789333" cy="1477328"/>
          </a:xfrm>
          <a:prstGeom prst="rect">
            <a:avLst/>
          </a:prstGeom>
          <a:noFill/>
        </p:spPr>
        <p:txBody>
          <a:bodyPr wrap="square" rtlCol="0">
            <a:spAutoFit/>
          </a:bodyPr>
          <a:lstStyle/>
          <a:p>
            <a:r>
              <a:rPr lang="en-US" dirty="0"/>
              <a:t>		HIV1	 HIV2 HIV3 HIV4 HIV5   CNTRL1 CNTRL2 CNTRL3	CNTRL4	CNTRL5</a:t>
            </a:r>
          </a:p>
          <a:p>
            <a:r>
              <a:rPr lang="en-US" dirty="0"/>
              <a:t>Gene1</a:t>
            </a:r>
          </a:p>
          <a:p>
            <a:r>
              <a:rPr lang="en-US" dirty="0"/>
              <a:t>Gene2</a:t>
            </a:r>
          </a:p>
          <a:p>
            <a:r>
              <a:rPr lang="en-US" dirty="0"/>
              <a:t>Gene3</a:t>
            </a:r>
          </a:p>
          <a:p>
            <a:r>
              <a:rPr lang="en-US" dirty="0" err="1"/>
              <a:t>etc</a:t>
            </a:r>
            <a:r>
              <a:rPr lang="en-US" dirty="0"/>
              <a:t>	</a:t>
            </a:r>
          </a:p>
        </p:txBody>
      </p:sp>
      <p:sp>
        <p:nvSpPr>
          <p:cNvPr id="6" name="Rectangle 5"/>
          <p:cNvSpPr/>
          <p:nvPr/>
        </p:nvSpPr>
        <p:spPr>
          <a:xfrm>
            <a:off x="982138" y="1092200"/>
            <a:ext cx="2429933" cy="22013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a:off x="3564471" y="1083733"/>
            <a:ext cx="4064000" cy="220133"/>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extBox 7"/>
          <p:cNvSpPr txBox="1"/>
          <p:nvPr/>
        </p:nvSpPr>
        <p:spPr>
          <a:xfrm>
            <a:off x="7967134" y="1024466"/>
            <a:ext cx="878516" cy="369332"/>
          </a:xfrm>
          <a:prstGeom prst="rect">
            <a:avLst/>
          </a:prstGeom>
          <a:noFill/>
        </p:spPr>
        <p:txBody>
          <a:bodyPr wrap="none" rtlCol="0">
            <a:spAutoFit/>
          </a:bodyPr>
          <a:lstStyle/>
          <a:p>
            <a:r>
              <a:rPr lang="en-US" dirty="0">
                <a:solidFill>
                  <a:schemeClr val="accent1"/>
                </a:solidFill>
              </a:rPr>
              <a:t>P-value</a:t>
            </a:r>
          </a:p>
        </p:txBody>
      </p:sp>
      <p:sp>
        <p:nvSpPr>
          <p:cNvPr id="9" name="Rectangle 8"/>
          <p:cNvSpPr/>
          <p:nvPr/>
        </p:nvSpPr>
        <p:spPr>
          <a:xfrm>
            <a:off x="999066" y="1405473"/>
            <a:ext cx="2429933" cy="220133"/>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10" name="Rectangle 9"/>
          <p:cNvSpPr/>
          <p:nvPr/>
        </p:nvSpPr>
        <p:spPr>
          <a:xfrm>
            <a:off x="3581399" y="1397006"/>
            <a:ext cx="4064000" cy="220133"/>
          </a:xfrm>
          <a:prstGeom prst="rect">
            <a:avLst/>
          </a:prstGeom>
        </p:spPr>
        <p:style>
          <a:lnRef idx="1">
            <a:schemeClr val="accent2"/>
          </a:lnRef>
          <a:fillRef idx="3">
            <a:schemeClr val="accent2"/>
          </a:fillRef>
          <a:effectRef idx="2">
            <a:schemeClr val="accent2"/>
          </a:effectRef>
          <a:fontRef idx="minor">
            <a:schemeClr val="lt1"/>
          </a:fontRef>
        </p:style>
        <p:txBody>
          <a:bodyPr rtlCol="0" anchor="ctr"/>
          <a:lstStyle/>
          <a:p>
            <a:pPr algn="ctr"/>
            <a:endParaRPr lang="en-US"/>
          </a:p>
        </p:txBody>
      </p:sp>
      <p:sp>
        <p:nvSpPr>
          <p:cNvPr id="11" name="TextBox 10"/>
          <p:cNvSpPr txBox="1"/>
          <p:nvPr/>
        </p:nvSpPr>
        <p:spPr>
          <a:xfrm>
            <a:off x="7984062" y="1337739"/>
            <a:ext cx="878516" cy="369332"/>
          </a:xfrm>
          <a:prstGeom prst="rect">
            <a:avLst/>
          </a:prstGeom>
          <a:noFill/>
        </p:spPr>
        <p:txBody>
          <a:bodyPr wrap="none" rtlCol="0">
            <a:spAutoFit/>
          </a:bodyPr>
          <a:lstStyle/>
          <a:p>
            <a:r>
              <a:rPr lang="en-US" dirty="0">
                <a:solidFill>
                  <a:schemeClr val="accent2"/>
                </a:solidFill>
              </a:rPr>
              <a:t>P-value</a:t>
            </a:r>
          </a:p>
        </p:txBody>
      </p:sp>
      <p:sp>
        <p:nvSpPr>
          <p:cNvPr id="12" name="Rectangle 11"/>
          <p:cNvSpPr/>
          <p:nvPr/>
        </p:nvSpPr>
        <p:spPr>
          <a:xfrm>
            <a:off x="982138" y="1729276"/>
            <a:ext cx="2429933" cy="220133"/>
          </a:xfrm>
          <a:prstGeom prst="rect">
            <a:avLst/>
          </a:prstGeom>
        </p:spPr>
        <p:style>
          <a:lnRef idx="3">
            <a:schemeClr val="lt1"/>
          </a:lnRef>
          <a:fillRef idx="1">
            <a:schemeClr val="accent6"/>
          </a:fillRef>
          <a:effectRef idx="1">
            <a:schemeClr val="accent6"/>
          </a:effectRef>
          <a:fontRef idx="minor">
            <a:schemeClr val="lt1"/>
          </a:fontRef>
        </p:style>
        <p:txBody>
          <a:bodyPr rtlCol="0" anchor="ctr"/>
          <a:lstStyle/>
          <a:p>
            <a:pPr algn="ctr"/>
            <a:endParaRPr lang="en-US"/>
          </a:p>
        </p:txBody>
      </p:sp>
      <p:sp>
        <p:nvSpPr>
          <p:cNvPr id="13" name="Rectangle 12"/>
          <p:cNvSpPr/>
          <p:nvPr/>
        </p:nvSpPr>
        <p:spPr>
          <a:xfrm>
            <a:off x="3564471" y="1720809"/>
            <a:ext cx="4064000" cy="220133"/>
          </a:xfrm>
          <a:prstGeom prst="rect">
            <a:avLst/>
          </a:prstGeom>
        </p:spPr>
        <p:style>
          <a:lnRef idx="3">
            <a:schemeClr val="lt1"/>
          </a:lnRef>
          <a:fillRef idx="1">
            <a:schemeClr val="accent6"/>
          </a:fillRef>
          <a:effectRef idx="1">
            <a:schemeClr val="accent6"/>
          </a:effectRef>
          <a:fontRef idx="minor">
            <a:schemeClr val="lt1"/>
          </a:fontRef>
        </p:style>
        <p:txBody>
          <a:bodyPr rtlCol="0" anchor="ctr"/>
          <a:lstStyle/>
          <a:p>
            <a:pPr algn="ctr"/>
            <a:endParaRPr lang="en-US"/>
          </a:p>
        </p:txBody>
      </p:sp>
      <p:sp>
        <p:nvSpPr>
          <p:cNvPr id="14" name="TextBox 13"/>
          <p:cNvSpPr txBox="1"/>
          <p:nvPr/>
        </p:nvSpPr>
        <p:spPr>
          <a:xfrm>
            <a:off x="7984062" y="1674805"/>
            <a:ext cx="878516" cy="369332"/>
          </a:xfrm>
          <a:prstGeom prst="rect">
            <a:avLst/>
          </a:prstGeom>
          <a:noFill/>
        </p:spPr>
        <p:txBody>
          <a:bodyPr wrap="none" rtlCol="0">
            <a:spAutoFit/>
          </a:bodyPr>
          <a:lstStyle/>
          <a:p>
            <a:r>
              <a:rPr lang="en-US" dirty="0">
                <a:solidFill>
                  <a:schemeClr val="accent6">
                    <a:lumMod val="60000"/>
                    <a:lumOff val="40000"/>
                  </a:schemeClr>
                </a:solidFill>
              </a:rPr>
              <a:t>P-value</a:t>
            </a:r>
          </a:p>
        </p:txBody>
      </p:sp>
    </p:spTree>
    <p:extLst>
      <p:ext uri="{BB962C8B-B14F-4D97-AF65-F5344CB8AC3E}">
        <p14:creationId xmlns:p14="http://schemas.microsoft.com/office/powerpoint/2010/main" val="93346916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We can also use the MA plot to visualize significance</a:t>
            </a:r>
          </a:p>
        </p:txBody>
      </p:sp>
      <p:sp>
        <p:nvSpPr>
          <p:cNvPr id="3" name="Content Placeholder 2"/>
          <p:cNvSpPr>
            <a:spLocks noGrp="1"/>
          </p:cNvSpPr>
          <p:nvPr>
            <p:ph idx="1"/>
          </p:nvPr>
        </p:nvSpPr>
        <p:spPr/>
        <p:txBody>
          <a:bodyPr/>
          <a:lstStyle/>
          <a:p>
            <a:r>
              <a:rPr lang="en-US" dirty="0"/>
              <a:t>If we make a statistical test and label some genes as changing in a significant way, we can also label these in the MA plot</a:t>
            </a:r>
          </a:p>
          <a:p>
            <a:r>
              <a:rPr lang="en-US" dirty="0"/>
              <a:t>Remember to adjust for multiple testing!</a:t>
            </a:r>
          </a:p>
        </p:txBody>
      </p:sp>
    </p:spTree>
    <p:extLst>
      <p:ext uri="{BB962C8B-B14F-4D97-AF65-F5344CB8AC3E}">
        <p14:creationId xmlns:p14="http://schemas.microsoft.com/office/powerpoint/2010/main" val="411118216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xmlns="" id="{594468F8-1797-274D-AEAA-C5C58BDCECB9}"/>
              </a:ext>
            </a:extLst>
          </p:cNvPr>
          <p:cNvPicPr>
            <a:picLocks noChangeAspect="1"/>
          </p:cNvPicPr>
          <p:nvPr/>
        </p:nvPicPr>
        <p:blipFill>
          <a:blip r:embed="rId2"/>
          <a:stretch>
            <a:fillRect/>
          </a:stretch>
        </p:blipFill>
        <p:spPr>
          <a:xfrm>
            <a:off x="1476546" y="1263316"/>
            <a:ext cx="5594684" cy="5594684"/>
          </a:xfrm>
          <a:prstGeom prst="rect">
            <a:avLst/>
          </a:prstGeom>
        </p:spPr>
      </p:pic>
      <p:sp>
        <p:nvSpPr>
          <p:cNvPr id="8" name="TextBox 7"/>
          <p:cNvSpPr txBox="1"/>
          <p:nvPr/>
        </p:nvSpPr>
        <p:spPr>
          <a:xfrm>
            <a:off x="242580" y="299064"/>
            <a:ext cx="8750240" cy="1200329"/>
          </a:xfrm>
          <a:prstGeom prst="rect">
            <a:avLst/>
          </a:prstGeom>
          <a:noFill/>
        </p:spPr>
        <p:txBody>
          <a:bodyPr wrap="square" rtlCol="0">
            <a:spAutoFit/>
          </a:bodyPr>
          <a:lstStyle/>
          <a:p>
            <a:r>
              <a:rPr lang="en-US" dirty="0"/>
              <a:t>An MA plot where genes that are significantly changing (FDR&lt;0.05) are colored red. This then shows both whether normalization works and what patterns significant genes show (direction and fold change). It does not show  the level of significance though. For that, we need a volcano plot.  </a:t>
            </a:r>
          </a:p>
        </p:txBody>
      </p:sp>
    </p:spTree>
    <p:extLst>
      <p:ext uri="{BB962C8B-B14F-4D97-AF65-F5344CB8AC3E}">
        <p14:creationId xmlns:p14="http://schemas.microsoft.com/office/powerpoint/2010/main" val="268601859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xmlns="" id="{0DCE88A0-CE32-4445-8C59-9880E9CE7F96}"/>
              </a:ext>
            </a:extLst>
          </p:cNvPr>
          <p:cNvSpPr txBox="1"/>
          <p:nvPr/>
        </p:nvSpPr>
        <p:spPr>
          <a:xfrm>
            <a:off x="467923" y="5528750"/>
            <a:ext cx="8291066" cy="923330"/>
          </a:xfrm>
          <a:prstGeom prst="rect">
            <a:avLst/>
          </a:prstGeom>
          <a:noFill/>
        </p:spPr>
        <p:txBody>
          <a:bodyPr wrap="square" rtlCol="0">
            <a:spAutoFit/>
          </a:bodyPr>
          <a:lstStyle/>
          <a:p>
            <a:r>
              <a:rPr lang="da-DK" dirty="0"/>
              <a:t>The </a:t>
            </a:r>
            <a:r>
              <a:rPr lang="da-DK" dirty="0" err="1"/>
              <a:t>volcano</a:t>
            </a:r>
            <a:r>
              <a:rPr lang="da-DK" dirty="0"/>
              <a:t> plot plots M ( lg 2 fold </a:t>
            </a:r>
            <a:r>
              <a:rPr lang="da-DK" dirty="0" err="1"/>
              <a:t>change</a:t>
            </a:r>
            <a:r>
              <a:rPr lang="da-DK" dirty="0"/>
              <a:t>) vs </a:t>
            </a:r>
            <a:r>
              <a:rPr lang="da-DK" dirty="0" err="1"/>
              <a:t>adjusted</a:t>
            </a:r>
            <a:r>
              <a:rPr lang="da-DK" dirty="0"/>
              <a:t> P </a:t>
            </a:r>
            <a:r>
              <a:rPr lang="da-DK" dirty="0" err="1"/>
              <a:t>value</a:t>
            </a:r>
            <a:r>
              <a:rPr lang="da-DK" dirty="0"/>
              <a:t> (in – log </a:t>
            </a:r>
            <a:r>
              <a:rPr lang="da-DK" dirty="0" err="1"/>
              <a:t>space</a:t>
            </a:r>
            <a:r>
              <a:rPr lang="da-DK" dirty="0"/>
              <a:t>)</a:t>
            </a:r>
          </a:p>
          <a:p>
            <a:r>
              <a:rPr lang="da-DK" dirty="0"/>
              <a:t>In the </a:t>
            </a:r>
            <a:r>
              <a:rPr lang="da-DK" dirty="0" err="1"/>
              <a:t>example</a:t>
            </a:r>
            <a:r>
              <a:rPr lang="da-DK" dirty="0"/>
              <a:t>, </a:t>
            </a:r>
            <a:r>
              <a:rPr lang="da-DK" dirty="0" err="1"/>
              <a:t>values</a:t>
            </a:r>
            <a:r>
              <a:rPr lang="da-DK" dirty="0"/>
              <a:t> with </a:t>
            </a:r>
            <a:r>
              <a:rPr lang="da-DK" dirty="0" err="1"/>
              <a:t>high</a:t>
            </a:r>
            <a:r>
              <a:rPr lang="da-DK" dirty="0"/>
              <a:t> or </a:t>
            </a:r>
            <a:r>
              <a:rPr lang="da-DK" dirty="0" err="1"/>
              <a:t>low</a:t>
            </a:r>
            <a:r>
              <a:rPr lang="da-DK" dirty="0"/>
              <a:t> fold </a:t>
            </a:r>
            <a:r>
              <a:rPr lang="da-DK" dirty="0" err="1"/>
              <a:t>cahnge</a:t>
            </a:r>
            <a:r>
              <a:rPr lang="da-DK" dirty="0"/>
              <a:t> </a:t>
            </a:r>
            <a:r>
              <a:rPr lang="da-DK" dirty="0" err="1"/>
              <a:t>are</a:t>
            </a:r>
            <a:r>
              <a:rPr lang="da-DK" dirty="0"/>
              <a:t> </a:t>
            </a:r>
            <a:r>
              <a:rPr lang="da-DK" dirty="0" err="1"/>
              <a:t>colored</a:t>
            </a:r>
            <a:r>
              <a:rPr lang="da-DK" dirty="0"/>
              <a:t>. This is a </a:t>
            </a:r>
            <a:r>
              <a:rPr lang="da-DK" dirty="0" err="1"/>
              <a:t>nie</a:t>
            </a:r>
            <a:r>
              <a:rPr lang="da-DK" dirty="0"/>
              <a:t> plot to </a:t>
            </a:r>
            <a:r>
              <a:rPr lang="da-DK" dirty="0" err="1"/>
              <a:t>identify</a:t>
            </a:r>
            <a:r>
              <a:rPr lang="da-DK" dirty="0"/>
              <a:t> genes  with large </a:t>
            </a:r>
            <a:r>
              <a:rPr lang="da-DK" dirty="0" err="1"/>
              <a:t>changes</a:t>
            </a:r>
            <a:r>
              <a:rPr lang="da-DK" dirty="0"/>
              <a:t> </a:t>
            </a:r>
            <a:r>
              <a:rPr lang="da-DK" dirty="0" err="1"/>
              <a:t>where</a:t>
            </a:r>
            <a:r>
              <a:rPr lang="da-DK" dirty="0"/>
              <a:t> the </a:t>
            </a:r>
            <a:r>
              <a:rPr lang="da-DK" dirty="0" err="1"/>
              <a:t>change</a:t>
            </a:r>
            <a:r>
              <a:rPr lang="da-DK" dirty="0"/>
              <a:t> is </a:t>
            </a:r>
            <a:r>
              <a:rPr lang="da-DK" dirty="0" err="1"/>
              <a:t>statistically</a:t>
            </a:r>
            <a:r>
              <a:rPr lang="da-DK" dirty="0"/>
              <a:t> </a:t>
            </a:r>
            <a:r>
              <a:rPr lang="da-DK" dirty="0" err="1"/>
              <a:t>significant</a:t>
            </a:r>
            <a:endParaRPr lang="da-DK" dirty="0"/>
          </a:p>
        </p:txBody>
      </p:sp>
      <p:pic>
        <p:nvPicPr>
          <p:cNvPr id="10" name="Picture 9">
            <a:extLst>
              <a:ext uri="{FF2B5EF4-FFF2-40B4-BE49-F238E27FC236}">
                <a16:creationId xmlns:a16="http://schemas.microsoft.com/office/drawing/2014/main" xmlns="" id="{F95CCB10-54E9-114D-B8BA-2E4468C85523}"/>
              </a:ext>
            </a:extLst>
          </p:cNvPr>
          <p:cNvPicPr>
            <a:picLocks noChangeAspect="1"/>
          </p:cNvPicPr>
          <p:nvPr/>
        </p:nvPicPr>
        <p:blipFill rotWithShape="1">
          <a:blip r:embed="rId2"/>
          <a:srcRect l="6383"/>
          <a:stretch/>
        </p:blipFill>
        <p:spPr>
          <a:xfrm>
            <a:off x="2346157" y="0"/>
            <a:ext cx="4821843" cy="5355623"/>
          </a:xfrm>
          <a:prstGeom prst="rect">
            <a:avLst/>
          </a:prstGeom>
        </p:spPr>
      </p:pic>
      <p:sp>
        <p:nvSpPr>
          <p:cNvPr id="11" name="TextBox 10">
            <a:extLst>
              <a:ext uri="{FF2B5EF4-FFF2-40B4-BE49-F238E27FC236}">
                <a16:creationId xmlns:a16="http://schemas.microsoft.com/office/drawing/2014/main" xmlns="" id="{09AA78DD-B765-6546-AC00-38CE4F6180C6}"/>
              </a:ext>
            </a:extLst>
          </p:cNvPr>
          <p:cNvSpPr txBox="1"/>
          <p:nvPr/>
        </p:nvSpPr>
        <p:spPr>
          <a:xfrm>
            <a:off x="787653" y="2031480"/>
            <a:ext cx="1304909" cy="646331"/>
          </a:xfrm>
          <a:prstGeom prst="rect">
            <a:avLst/>
          </a:prstGeom>
          <a:noFill/>
        </p:spPr>
        <p:txBody>
          <a:bodyPr wrap="none" rtlCol="0">
            <a:spAutoFit/>
          </a:bodyPr>
          <a:lstStyle/>
          <a:p>
            <a:r>
              <a:rPr lang="da-DK" dirty="0"/>
              <a:t>-log10 </a:t>
            </a:r>
          </a:p>
          <a:p>
            <a:r>
              <a:rPr lang="da-DK" dirty="0"/>
              <a:t>(</a:t>
            </a:r>
            <a:r>
              <a:rPr lang="da-DK" dirty="0" err="1"/>
              <a:t>adjusted</a:t>
            </a:r>
            <a:r>
              <a:rPr lang="da-DK" dirty="0"/>
              <a:t> P)</a:t>
            </a:r>
          </a:p>
        </p:txBody>
      </p:sp>
    </p:spTree>
    <p:extLst>
      <p:ext uri="{BB962C8B-B14F-4D97-AF65-F5344CB8AC3E}">
        <p14:creationId xmlns:p14="http://schemas.microsoft.com/office/powerpoint/2010/main" val="256277322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do we get in the end?</a:t>
            </a:r>
          </a:p>
        </p:txBody>
      </p:sp>
      <p:sp>
        <p:nvSpPr>
          <p:cNvPr id="3" name="Content Placeholder 2"/>
          <p:cNvSpPr>
            <a:spLocks noGrp="1"/>
          </p:cNvSpPr>
          <p:nvPr>
            <p:ph idx="1"/>
          </p:nvPr>
        </p:nvSpPr>
        <p:spPr/>
        <p:txBody>
          <a:bodyPr/>
          <a:lstStyle/>
          <a:p>
            <a:r>
              <a:rPr lang="en-US" dirty="0"/>
              <a:t>Usually a table of genes (rows) and treatments(columns), and a P-value between these for every gene</a:t>
            </a:r>
          </a:p>
          <a:p>
            <a:r>
              <a:rPr lang="en-US" dirty="0"/>
              <a:t>This can then be used for data mining (which we will do later) – which genes are different, which types, </a:t>
            </a:r>
            <a:r>
              <a:rPr lang="en-US" dirty="0" err="1"/>
              <a:t>etc</a:t>
            </a:r>
            <a:r>
              <a:rPr lang="en-US" dirty="0"/>
              <a:t> </a:t>
            </a:r>
            <a:r>
              <a:rPr lang="en-US" dirty="0" err="1"/>
              <a:t>etc</a:t>
            </a:r>
            <a:endParaRPr lang="en-US" dirty="0"/>
          </a:p>
        </p:txBody>
      </p:sp>
    </p:spTree>
    <p:extLst>
      <p:ext uri="{BB962C8B-B14F-4D97-AF65-F5344CB8AC3E}">
        <p14:creationId xmlns:p14="http://schemas.microsoft.com/office/powerpoint/2010/main" val="109316693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If we have time: The GEO database</a:t>
            </a:r>
          </a:p>
        </p:txBody>
      </p:sp>
      <p:sp>
        <p:nvSpPr>
          <p:cNvPr id="3" name="Content Placeholder 2"/>
          <p:cNvSpPr>
            <a:spLocks noGrp="1"/>
          </p:cNvSpPr>
          <p:nvPr>
            <p:ph idx="1"/>
          </p:nvPr>
        </p:nvSpPr>
        <p:spPr/>
        <p:txBody>
          <a:bodyPr>
            <a:normAutofit fontScale="85000" lnSpcReduction="10000"/>
          </a:bodyPr>
          <a:lstStyle/>
          <a:p>
            <a:r>
              <a:rPr lang="en-US" dirty="0"/>
              <a:t>Almost all microarray data that has been used in papers has also been deposited in the GEO database </a:t>
            </a:r>
          </a:p>
          <a:p>
            <a:r>
              <a:rPr lang="en-US" dirty="0"/>
              <a:t>So, often there is microarray data that is similar to your question – often useful. Here we can download the raw data or…</a:t>
            </a:r>
          </a:p>
          <a:p>
            <a:r>
              <a:rPr lang="en-US" dirty="0"/>
              <a:t>For some of the GEO entries, there are some of </a:t>
            </a:r>
            <a:r>
              <a:rPr lang="en-US" dirty="0" err="1"/>
              <a:t>thes</a:t>
            </a:r>
            <a:r>
              <a:rPr lang="en-US" dirty="0"/>
              <a:t> statistical tests already done – using R and the </a:t>
            </a:r>
            <a:r>
              <a:rPr lang="en-US" dirty="0" err="1"/>
              <a:t>limma</a:t>
            </a:r>
            <a:r>
              <a:rPr lang="en-US" dirty="0"/>
              <a:t> function that we touched upon before</a:t>
            </a:r>
          </a:p>
          <a:p>
            <a:r>
              <a:rPr lang="en-US" dirty="0"/>
              <a:t>We will look a a video to see this. </a:t>
            </a:r>
          </a:p>
          <a:p>
            <a:r>
              <a:rPr lang="en-US" dirty="0"/>
              <a:t>This does not replace making analyses yourself, but it IS a nice shortcut to look at existing data with</a:t>
            </a:r>
          </a:p>
        </p:txBody>
      </p:sp>
    </p:spTree>
    <p:extLst>
      <p:ext uri="{BB962C8B-B14F-4D97-AF65-F5344CB8AC3E}">
        <p14:creationId xmlns:p14="http://schemas.microsoft.com/office/powerpoint/2010/main" val="25500708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Fundamentally based on hybridization and color signals</a:t>
            </a:r>
          </a:p>
        </p:txBody>
      </p:sp>
      <p:pic>
        <p:nvPicPr>
          <p:cNvPr id="4"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2000" y="2219325"/>
            <a:ext cx="4343400" cy="395287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Lst>
        </p:spPr>
      </p:pic>
      <p:sp>
        <p:nvSpPr>
          <p:cNvPr id="5" name="TextBox 4"/>
          <p:cNvSpPr txBox="1"/>
          <p:nvPr/>
        </p:nvSpPr>
        <p:spPr>
          <a:xfrm>
            <a:off x="684827" y="2056685"/>
            <a:ext cx="3237365" cy="4801315"/>
          </a:xfrm>
          <a:prstGeom prst="rect">
            <a:avLst/>
          </a:prstGeom>
          <a:noFill/>
        </p:spPr>
        <p:txBody>
          <a:bodyPr wrap="square" rtlCol="0">
            <a:spAutoFit/>
          </a:bodyPr>
          <a:lstStyle/>
          <a:p>
            <a:r>
              <a:rPr lang="en-US" dirty="0"/>
              <a:t>We design pieces of DNA that are complementary to that of “all” known genes</a:t>
            </a:r>
          </a:p>
          <a:p>
            <a:endParaRPr lang="en-US" dirty="0"/>
          </a:p>
          <a:p>
            <a:r>
              <a:rPr lang="en-US" dirty="0"/>
              <a:t>We attach these to a glass slide</a:t>
            </a:r>
          </a:p>
          <a:p>
            <a:endParaRPr lang="en-US" dirty="0"/>
          </a:p>
          <a:p>
            <a:r>
              <a:rPr lang="en-US" dirty="0"/>
              <a:t>We then make single stranded cDNAs from RNAs, and add a color molecule to </a:t>
            </a:r>
            <a:r>
              <a:rPr lang="en-US"/>
              <a:t>each cDNA</a:t>
            </a:r>
            <a:endParaRPr lang="en-US" dirty="0"/>
          </a:p>
          <a:p>
            <a:endParaRPr lang="en-US" dirty="0"/>
          </a:p>
          <a:p>
            <a:r>
              <a:rPr lang="en-US" dirty="0"/>
              <a:t>The probes which hybridize to the cDNAs will “glow” – and then we can measure expression of all genes at once</a:t>
            </a:r>
          </a:p>
          <a:p>
            <a:endParaRPr lang="en-US" dirty="0"/>
          </a:p>
          <a:p>
            <a:endParaRPr lang="en-US" dirty="0"/>
          </a:p>
          <a:p>
            <a:endParaRPr lang="en-US" dirty="0"/>
          </a:p>
        </p:txBody>
      </p:sp>
    </p:spTree>
    <p:extLst>
      <p:ext uri="{BB962C8B-B14F-4D97-AF65-F5344CB8AC3E}">
        <p14:creationId xmlns:p14="http://schemas.microsoft.com/office/powerpoint/2010/main" val="260878521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The GEO database and GEO2R</a:t>
            </a:r>
          </a:p>
        </p:txBody>
      </p:sp>
      <p:sp>
        <p:nvSpPr>
          <p:cNvPr id="3" name="Content Placeholder 2"/>
          <p:cNvSpPr>
            <a:spLocks noGrp="1"/>
          </p:cNvSpPr>
          <p:nvPr>
            <p:ph idx="1"/>
          </p:nvPr>
        </p:nvSpPr>
        <p:spPr/>
        <p:txBody>
          <a:bodyPr/>
          <a:lstStyle/>
          <a:p>
            <a:pPr marL="0" indent="0">
              <a:buNone/>
            </a:pPr>
            <a:r>
              <a:rPr lang="en-US" dirty="0">
                <a:hlinkClick r:id="rId2"/>
              </a:rPr>
              <a:t>http://www.youtube.com/watch?v=EUPmGWS8ik0</a:t>
            </a:r>
            <a:endParaRPr lang="en-US" dirty="0"/>
          </a:p>
          <a:p>
            <a:pPr marL="0" indent="0">
              <a:buNone/>
            </a:pPr>
            <a:endParaRPr lang="en-US" dirty="0"/>
          </a:p>
          <a:p>
            <a:pPr marL="0" indent="0">
              <a:buNone/>
            </a:pPr>
            <a:r>
              <a:rPr lang="en-US" dirty="0"/>
              <a:t>Also shows where to go for looking at typical R code fro expression analysis </a:t>
            </a:r>
            <a:r>
              <a:rPr lang="en-US" dirty="0">
                <a:sym typeface="Wingdings"/>
              </a:rPr>
              <a:t></a:t>
            </a:r>
          </a:p>
          <a:p>
            <a:pPr marL="0" indent="0">
              <a:buNone/>
            </a:pPr>
            <a:endParaRPr lang="en-US" dirty="0">
              <a:sym typeface="Wingdings"/>
            </a:endParaRPr>
          </a:p>
          <a:p>
            <a:pPr marL="0" indent="0">
              <a:buNone/>
            </a:pPr>
            <a:r>
              <a:rPr lang="en-US" dirty="0">
                <a:sym typeface="Wingdings"/>
              </a:rPr>
              <a:t>Bonus question: why is this possibly the most expensive array experiment ever made?</a:t>
            </a:r>
            <a:endParaRPr lang="en-US" dirty="0"/>
          </a:p>
        </p:txBody>
      </p:sp>
    </p:spTree>
    <p:extLst>
      <p:ext uri="{BB962C8B-B14F-4D97-AF65-F5344CB8AC3E}">
        <p14:creationId xmlns:p14="http://schemas.microsoft.com/office/powerpoint/2010/main" val="62295737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		</a:t>
            </a:r>
          </a:p>
        </p:txBody>
      </p:sp>
      <p:sp>
        <p:nvSpPr>
          <p:cNvPr id="3" name="Content Placeholder 2"/>
          <p:cNvSpPr>
            <a:spLocks noGrp="1"/>
          </p:cNvSpPr>
          <p:nvPr>
            <p:ph idx="1"/>
          </p:nvPr>
        </p:nvSpPr>
        <p:spPr/>
        <p:txBody>
          <a:bodyPr/>
          <a:lstStyle/>
          <a:p>
            <a:r>
              <a:rPr lang="en-US" dirty="0"/>
              <a:t>You now know some of the fundamental concepts in gene expression analysis and microarrays</a:t>
            </a:r>
          </a:p>
          <a:p>
            <a:r>
              <a:rPr lang="en-US" dirty="0"/>
              <a:t>Almost all of these things are useful to other more “modern” methods</a:t>
            </a:r>
          </a:p>
          <a:p>
            <a:r>
              <a:rPr lang="en-US" dirty="0"/>
              <a:t>This is a rich field where one must try out things oneself. Beware of point-and-click stuff </a:t>
            </a:r>
            <a:r>
              <a:rPr lang="en-US" dirty="0">
                <a:sym typeface="Wingdings"/>
              </a:rPr>
              <a:t></a:t>
            </a:r>
            <a:endParaRPr lang="en-US" dirty="0"/>
          </a:p>
          <a:p>
            <a:endParaRPr lang="en-US" dirty="0"/>
          </a:p>
          <a:p>
            <a:endParaRPr lang="en-US" dirty="0"/>
          </a:p>
        </p:txBody>
      </p:sp>
    </p:spTree>
    <p:extLst>
      <p:ext uri="{BB962C8B-B14F-4D97-AF65-F5344CB8AC3E}">
        <p14:creationId xmlns:p14="http://schemas.microsoft.com/office/powerpoint/2010/main" val="37859104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simplified movie</a:t>
            </a:r>
          </a:p>
        </p:txBody>
      </p:sp>
      <p:sp>
        <p:nvSpPr>
          <p:cNvPr id="5" name="TextBox 4"/>
          <p:cNvSpPr txBox="1">
            <a:spLocks noChangeArrowheads="1"/>
          </p:cNvSpPr>
          <p:nvPr/>
        </p:nvSpPr>
        <p:spPr bwMode="auto">
          <a:xfrm>
            <a:off x="1292416" y="2654391"/>
            <a:ext cx="6559168" cy="38779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none">
            <a:spAutoFit/>
          </a:bodyPr>
          <a:lstStyle>
            <a:lvl1pPr eaLnBrk="0" hangingPunct="0">
              <a:defRPr sz="2400">
                <a:solidFill>
                  <a:schemeClr val="bg1"/>
                </a:solidFill>
                <a:latin typeface="Times New Roman" charset="0"/>
                <a:ea typeface="ＭＳ Ｐゴシック" charset="0"/>
                <a:cs typeface="ＭＳ Ｐゴシック" charset="0"/>
              </a:defRPr>
            </a:lvl1pPr>
            <a:lvl2pPr marL="37931725" indent="-37474525" eaLnBrk="0" hangingPunct="0">
              <a:defRPr sz="2400">
                <a:solidFill>
                  <a:schemeClr val="bg1"/>
                </a:solidFill>
                <a:latin typeface="Times New Roman" charset="0"/>
                <a:ea typeface="ＭＳ Ｐゴシック" charset="0"/>
              </a:defRPr>
            </a:lvl2pPr>
            <a:lvl3pPr eaLnBrk="0" hangingPunct="0">
              <a:defRPr sz="2400">
                <a:solidFill>
                  <a:schemeClr val="bg1"/>
                </a:solidFill>
                <a:latin typeface="Times New Roman" charset="0"/>
                <a:ea typeface="ＭＳ Ｐゴシック" charset="0"/>
              </a:defRPr>
            </a:lvl3pPr>
            <a:lvl4pPr eaLnBrk="0" hangingPunct="0">
              <a:defRPr sz="2400">
                <a:solidFill>
                  <a:schemeClr val="bg1"/>
                </a:solidFill>
                <a:latin typeface="Times New Roman" charset="0"/>
                <a:ea typeface="ＭＳ Ｐゴシック" charset="0"/>
              </a:defRPr>
            </a:lvl4pPr>
            <a:lvl5pPr eaLnBrk="0" hangingPunct="0">
              <a:defRPr sz="2400">
                <a:solidFill>
                  <a:schemeClr val="bg1"/>
                </a:solidFill>
                <a:latin typeface="Times New Roman" charset="0"/>
                <a:ea typeface="ＭＳ Ｐゴシック" charset="0"/>
              </a:defRPr>
            </a:lvl5pPr>
            <a:lvl6pPr marL="457200" eaLnBrk="0" fontAlgn="base" hangingPunct="0">
              <a:spcBef>
                <a:spcPct val="0"/>
              </a:spcBef>
              <a:spcAft>
                <a:spcPct val="0"/>
              </a:spcAft>
              <a:defRPr sz="2400">
                <a:solidFill>
                  <a:schemeClr val="bg1"/>
                </a:solidFill>
                <a:latin typeface="Times New Roman" charset="0"/>
                <a:ea typeface="ＭＳ Ｐゴシック" charset="0"/>
              </a:defRPr>
            </a:lvl6pPr>
            <a:lvl7pPr marL="914400" eaLnBrk="0" fontAlgn="base" hangingPunct="0">
              <a:spcBef>
                <a:spcPct val="0"/>
              </a:spcBef>
              <a:spcAft>
                <a:spcPct val="0"/>
              </a:spcAft>
              <a:defRPr sz="2400">
                <a:solidFill>
                  <a:schemeClr val="bg1"/>
                </a:solidFill>
                <a:latin typeface="Times New Roman" charset="0"/>
                <a:ea typeface="ＭＳ Ｐゴシック" charset="0"/>
              </a:defRPr>
            </a:lvl7pPr>
            <a:lvl8pPr marL="1371600" eaLnBrk="0" fontAlgn="base" hangingPunct="0">
              <a:spcBef>
                <a:spcPct val="0"/>
              </a:spcBef>
              <a:spcAft>
                <a:spcPct val="0"/>
              </a:spcAft>
              <a:defRPr sz="2400">
                <a:solidFill>
                  <a:schemeClr val="bg1"/>
                </a:solidFill>
                <a:latin typeface="Times New Roman" charset="0"/>
                <a:ea typeface="ＭＳ Ｐゴシック" charset="0"/>
              </a:defRPr>
            </a:lvl8pPr>
            <a:lvl9pPr marL="1828800" eaLnBrk="0" fontAlgn="base" hangingPunct="0">
              <a:spcBef>
                <a:spcPct val="0"/>
              </a:spcBef>
              <a:spcAft>
                <a:spcPct val="0"/>
              </a:spcAft>
              <a:defRPr sz="2400">
                <a:solidFill>
                  <a:schemeClr val="bg1"/>
                </a:solidFill>
                <a:latin typeface="Times New Roman" charset="0"/>
                <a:ea typeface="ＭＳ Ｐゴシック" charset="0"/>
              </a:defRPr>
            </a:lvl9pPr>
          </a:lstStyle>
          <a:p>
            <a:pPr eaLnBrk="1" hangingPunct="1">
              <a:lnSpc>
                <a:spcPct val="80000"/>
              </a:lnSpc>
              <a:buClr>
                <a:srgbClr val="000000"/>
              </a:buClr>
              <a:buSzPct val="100000"/>
              <a:buFont typeface="Times New Roman" charset="0"/>
              <a:buNone/>
            </a:pPr>
            <a:r>
              <a:rPr lang="en-GB" dirty="0">
                <a:solidFill>
                  <a:schemeClr val="tx1"/>
                </a:solidFill>
                <a:cs typeface="Bitstream Vera Sans" charset="0"/>
              </a:rPr>
              <a:t>https://</a:t>
            </a:r>
            <a:r>
              <a:rPr lang="en-GB" dirty="0" err="1">
                <a:solidFill>
                  <a:schemeClr val="tx1"/>
                </a:solidFill>
                <a:cs typeface="Bitstream Vera Sans" charset="0"/>
              </a:rPr>
              <a:t>www.youtube.com</a:t>
            </a:r>
            <a:r>
              <a:rPr lang="en-GB" dirty="0">
                <a:solidFill>
                  <a:schemeClr val="tx1"/>
                </a:solidFill>
                <a:cs typeface="Bitstream Vera Sans" charset="0"/>
              </a:rPr>
              <a:t>/</a:t>
            </a:r>
            <a:r>
              <a:rPr lang="en-GB" dirty="0" err="1">
                <a:solidFill>
                  <a:schemeClr val="tx1"/>
                </a:solidFill>
                <a:cs typeface="Bitstream Vera Sans" charset="0"/>
              </a:rPr>
              <a:t>watch?v</a:t>
            </a:r>
            <a:r>
              <a:rPr lang="en-GB" dirty="0">
                <a:solidFill>
                  <a:schemeClr val="tx1"/>
                </a:solidFill>
                <a:cs typeface="Bitstream Vera Sans" charset="0"/>
              </a:rPr>
              <a:t>=0ATUjAxNf6U</a:t>
            </a:r>
          </a:p>
        </p:txBody>
      </p:sp>
    </p:spTree>
    <p:extLst>
      <p:ext uri="{BB962C8B-B14F-4D97-AF65-F5344CB8AC3E}">
        <p14:creationId xmlns:p14="http://schemas.microsoft.com/office/powerpoint/2010/main" val="38610450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Title 1"/>
          <p:cNvSpPr>
            <a:spLocks noGrp="1"/>
          </p:cNvSpPr>
          <p:nvPr>
            <p:ph type="title"/>
          </p:nvPr>
        </p:nvSpPr>
        <p:spPr/>
        <p:txBody>
          <a:bodyPr/>
          <a:lstStyle/>
          <a:p>
            <a:r>
              <a:rPr lang="da-DK" sz="3200">
                <a:latin typeface="Times New Roman" charset="0"/>
                <a:cs typeface="Bitstream Vera Sans" charset="0"/>
              </a:rPr>
              <a:t>Some applications</a:t>
            </a:r>
          </a:p>
        </p:txBody>
      </p:sp>
      <p:sp>
        <p:nvSpPr>
          <p:cNvPr id="68611" name="Content Placeholder 2"/>
          <p:cNvSpPr>
            <a:spLocks noGrp="1"/>
          </p:cNvSpPr>
          <p:nvPr>
            <p:ph idx="1"/>
          </p:nvPr>
        </p:nvSpPr>
        <p:spPr>
          <a:xfrm>
            <a:off x="762000" y="1211210"/>
            <a:ext cx="7772400" cy="5181600"/>
          </a:xfrm>
        </p:spPr>
        <p:txBody>
          <a:bodyPr/>
          <a:lstStyle/>
          <a:p>
            <a:pPr marL="0" indent="0" eaLnBrk="1" hangingPunct="1">
              <a:lnSpc>
                <a:spcPct val="93000"/>
              </a:lnSpc>
              <a:buFont typeface="Times New Roman" charset="0"/>
              <a:buNone/>
              <a:tabLst>
                <a:tab pos="115888" algn="l"/>
                <a:tab pos="573088" algn="l"/>
                <a:tab pos="1030288" algn="l"/>
                <a:tab pos="1487488" algn="l"/>
                <a:tab pos="1944688" algn="l"/>
                <a:tab pos="2401888" algn="l"/>
                <a:tab pos="2859088" algn="l"/>
                <a:tab pos="3316288" algn="l"/>
                <a:tab pos="3773488" algn="l"/>
                <a:tab pos="4230688" algn="l"/>
                <a:tab pos="4687888" algn="l"/>
                <a:tab pos="5145088" algn="l"/>
                <a:tab pos="5602288" algn="l"/>
                <a:tab pos="6059488" algn="l"/>
                <a:tab pos="6516688" algn="l"/>
                <a:tab pos="6973888" algn="l"/>
                <a:tab pos="7431088" algn="l"/>
                <a:tab pos="7888288" algn="l"/>
                <a:tab pos="8345488" algn="l"/>
                <a:tab pos="8802688" algn="l"/>
              </a:tabLst>
            </a:pPr>
            <a:endParaRPr lang="en-GB" sz="2400" dirty="0">
              <a:latin typeface="Times New Roman" charset="0"/>
              <a:cs typeface="Lucida Grande" charset="0"/>
            </a:endParaRPr>
          </a:p>
          <a:p>
            <a:pPr lvl="1" eaLnBrk="1" hangingPunct="1">
              <a:lnSpc>
                <a:spcPct val="93000"/>
              </a:lnSpc>
              <a:tabLst>
                <a:tab pos="115888" algn="l"/>
                <a:tab pos="573088" algn="l"/>
                <a:tab pos="1030288" algn="l"/>
                <a:tab pos="1487488" algn="l"/>
                <a:tab pos="1944688" algn="l"/>
                <a:tab pos="2401888" algn="l"/>
                <a:tab pos="2859088" algn="l"/>
                <a:tab pos="3316288" algn="l"/>
                <a:tab pos="3773488" algn="l"/>
                <a:tab pos="4230688" algn="l"/>
                <a:tab pos="4687888" algn="l"/>
                <a:tab pos="5145088" algn="l"/>
                <a:tab pos="5602288" algn="l"/>
                <a:tab pos="6059488" algn="l"/>
                <a:tab pos="6516688" algn="l"/>
                <a:tab pos="6973888" algn="l"/>
                <a:tab pos="7431088" algn="l"/>
                <a:tab pos="7888288" algn="l"/>
                <a:tab pos="8345488" algn="l"/>
                <a:tab pos="8802688" algn="l"/>
              </a:tabLst>
            </a:pPr>
            <a:r>
              <a:rPr lang="en-GB" dirty="0">
                <a:latin typeface="Times New Roman" charset="0"/>
                <a:ea typeface="ＭＳ Ｐゴシック" charset="0"/>
                <a:cs typeface="Lucida Grande" charset="0"/>
              </a:rPr>
              <a:t>Compare the mRNA levels between different conditions.	</a:t>
            </a:r>
          </a:p>
          <a:p>
            <a:pPr lvl="1" eaLnBrk="1" hangingPunct="1">
              <a:lnSpc>
                <a:spcPct val="93000"/>
              </a:lnSpc>
              <a:tabLst>
                <a:tab pos="115888" algn="l"/>
                <a:tab pos="573088" algn="l"/>
                <a:tab pos="1030288" algn="l"/>
                <a:tab pos="1487488" algn="l"/>
                <a:tab pos="1944688" algn="l"/>
                <a:tab pos="2401888" algn="l"/>
                <a:tab pos="2859088" algn="l"/>
                <a:tab pos="3316288" algn="l"/>
                <a:tab pos="3773488" algn="l"/>
                <a:tab pos="4230688" algn="l"/>
                <a:tab pos="4687888" algn="l"/>
                <a:tab pos="5145088" algn="l"/>
                <a:tab pos="5602288" algn="l"/>
                <a:tab pos="6059488" algn="l"/>
                <a:tab pos="6516688" algn="l"/>
                <a:tab pos="6973888" algn="l"/>
                <a:tab pos="7431088" algn="l"/>
                <a:tab pos="7888288" algn="l"/>
                <a:tab pos="8345488" algn="l"/>
                <a:tab pos="8802688" algn="l"/>
              </a:tabLst>
            </a:pPr>
            <a:r>
              <a:rPr lang="en-GB" dirty="0">
                <a:latin typeface="Times New Roman" charset="0"/>
                <a:ea typeface="ＭＳ Ｐゴシック" charset="0"/>
                <a:cs typeface="Lucida Grande" charset="0"/>
              </a:rPr>
              <a:t>Do discovery projects instead of looking at your </a:t>
            </a:r>
            <a:r>
              <a:rPr lang="en-GB" dirty="0" err="1">
                <a:latin typeface="Times New Roman" charset="0"/>
                <a:ea typeface="ＭＳ Ｐゴシック" charset="0"/>
                <a:cs typeface="Lucida Grande" charset="0"/>
              </a:rPr>
              <a:t>favorite</a:t>
            </a:r>
            <a:r>
              <a:rPr lang="en-GB" dirty="0">
                <a:latin typeface="Times New Roman" charset="0"/>
                <a:ea typeface="ＭＳ Ｐゴシック" charset="0"/>
                <a:cs typeface="Lucida Grande" charset="0"/>
              </a:rPr>
              <a:t> gene</a:t>
            </a:r>
          </a:p>
          <a:p>
            <a:pPr lvl="1" eaLnBrk="1" hangingPunct="1">
              <a:lnSpc>
                <a:spcPct val="93000"/>
              </a:lnSpc>
              <a:tabLst>
                <a:tab pos="115888" algn="l"/>
                <a:tab pos="573088" algn="l"/>
                <a:tab pos="1030288" algn="l"/>
                <a:tab pos="1487488" algn="l"/>
                <a:tab pos="1944688" algn="l"/>
                <a:tab pos="2401888" algn="l"/>
                <a:tab pos="2859088" algn="l"/>
                <a:tab pos="3316288" algn="l"/>
                <a:tab pos="3773488" algn="l"/>
                <a:tab pos="4230688" algn="l"/>
                <a:tab pos="4687888" algn="l"/>
                <a:tab pos="5145088" algn="l"/>
                <a:tab pos="5602288" algn="l"/>
                <a:tab pos="6059488" algn="l"/>
                <a:tab pos="6516688" algn="l"/>
                <a:tab pos="6973888" algn="l"/>
                <a:tab pos="7431088" algn="l"/>
                <a:tab pos="7888288" algn="l"/>
                <a:tab pos="8345488" algn="l"/>
                <a:tab pos="8802688" algn="l"/>
              </a:tabLst>
            </a:pPr>
            <a:r>
              <a:rPr lang="en-GB" dirty="0">
                <a:latin typeface="Times New Roman" charset="0"/>
                <a:ea typeface="ＭＳ Ｐゴシック" charset="0"/>
                <a:cs typeface="Lucida Grande" charset="0"/>
              </a:rPr>
              <a:t>Finding differentially expressed genes, for instance genes that are higher expressed in some cancer tissue compared to normal tissue</a:t>
            </a:r>
          </a:p>
          <a:p>
            <a:pPr lvl="1" eaLnBrk="1" hangingPunct="1">
              <a:lnSpc>
                <a:spcPct val="93000"/>
              </a:lnSpc>
              <a:tabLst>
                <a:tab pos="115888" algn="l"/>
                <a:tab pos="573088" algn="l"/>
                <a:tab pos="1030288" algn="l"/>
                <a:tab pos="1487488" algn="l"/>
                <a:tab pos="1944688" algn="l"/>
                <a:tab pos="2401888" algn="l"/>
                <a:tab pos="2859088" algn="l"/>
                <a:tab pos="3316288" algn="l"/>
                <a:tab pos="3773488" algn="l"/>
                <a:tab pos="4230688" algn="l"/>
                <a:tab pos="4687888" algn="l"/>
                <a:tab pos="5145088" algn="l"/>
                <a:tab pos="5602288" algn="l"/>
                <a:tab pos="6059488" algn="l"/>
                <a:tab pos="6516688" algn="l"/>
                <a:tab pos="6973888" algn="l"/>
                <a:tab pos="7431088" algn="l"/>
                <a:tab pos="7888288" algn="l"/>
                <a:tab pos="8345488" algn="l"/>
                <a:tab pos="8802688" algn="l"/>
              </a:tabLst>
            </a:pPr>
            <a:r>
              <a:rPr lang="en-GB" dirty="0">
                <a:latin typeface="Times New Roman" charset="0"/>
                <a:ea typeface="Bitstream Vera Sans" charset="0"/>
                <a:cs typeface="Bitstream Vera Sans" charset="0"/>
              </a:rPr>
              <a:t>Target selection (disease related proteins)</a:t>
            </a:r>
            <a:endParaRPr lang="en-GB" dirty="0">
              <a:latin typeface="Times New Roman" charset="0"/>
              <a:ea typeface="ＭＳ Ｐゴシック" charset="0"/>
              <a:cs typeface="Lucida Grande" charset="0"/>
            </a:endParaRPr>
          </a:p>
          <a:p>
            <a:pPr lvl="1" eaLnBrk="1" hangingPunct="1">
              <a:lnSpc>
                <a:spcPct val="93000"/>
              </a:lnSpc>
              <a:tabLst>
                <a:tab pos="115888" algn="l"/>
                <a:tab pos="573088" algn="l"/>
                <a:tab pos="1030288" algn="l"/>
                <a:tab pos="1487488" algn="l"/>
                <a:tab pos="1944688" algn="l"/>
                <a:tab pos="2401888" algn="l"/>
                <a:tab pos="2859088" algn="l"/>
                <a:tab pos="3316288" algn="l"/>
                <a:tab pos="3773488" algn="l"/>
                <a:tab pos="4230688" algn="l"/>
                <a:tab pos="4687888" algn="l"/>
                <a:tab pos="5145088" algn="l"/>
                <a:tab pos="5602288" algn="l"/>
                <a:tab pos="6059488" algn="l"/>
                <a:tab pos="6516688" algn="l"/>
                <a:tab pos="6973888" algn="l"/>
                <a:tab pos="7431088" algn="l"/>
                <a:tab pos="7888288" algn="l"/>
                <a:tab pos="8345488" algn="l"/>
                <a:tab pos="8802688" algn="l"/>
              </a:tabLst>
            </a:pPr>
            <a:r>
              <a:rPr lang="en-GB" dirty="0">
                <a:latin typeface="Times New Roman" charset="0"/>
                <a:ea typeface="ＭＳ Ｐゴシック" charset="0"/>
                <a:cs typeface="Lucida Grande" charset="0"/>
              </a:rPr>
              <a:t>Classification of disease (for optimal treatment)</a:t>
            </a:r>
          </a:p>
          <a:p>
            <a:pPr lvl="1" eaLnBrk="1" hangingPunct="1">
              <a:lnSpc>
                <a:spcPct val="93000"/>
              </a:lnSpc>
              <a:tabLst>
                <a:tab pos="115888" algn="l"/>
                <a:tab pos="573088" algn="l"/>
                <a:tab pos="1030288" algn="l"/>
                <a:tab pos="1487488" algn="l"/>
                <a:tab pos="1944688" algn="l"/>
                <a:tab pos="2401888" algn="l"/>
                <a:tab pos="2859088" algn="l"/>
                <a:tab pos="3316288" algn="l"/>
                <a:tab pos="3773488" algn="l"/>
                <a:tab pos="4230688" algn="l"/>
                <a:tab pos="4687888" algn="l"/>
                <a:tab pos="5145088" algn="l"/>
                <a:tab pos="5602288" algn="l"/>
                <a:tab pos="6059488" algn="l"/>
                <a:tab pos="6516688" algn="l"/>
                <a:tab pos="6973888" algn="l"/>
                <a:tab pos="7431088" algn="l"/>
                <a:tab pos="7888288" algn="l"/>
                <a:tab pos="8345488" algn="l"/>
                <a:tab pos="8802688" algn="l"/>
              </a:tabLst>
            </a:pPr>
            <a:r>
              <a:rPr lang="da-DK" dirty="0" err="1">
                <a:latin typeface="Times New Roman" charset="0"/>
                <a:ea typeface="Bitstream Vera Sans" charset="0"/>
                <a:cs typeface="Bitstream Vera Sans" charset="0"/>
              </a:rPr>
              <a:t>Genetic</a:t>
            </a:r>
            <a:r>
              <a:rPr lang="da-DK" dirty="0">
                <a:latin typeface="Times New Roman" charset="0"/>
                <a:ea typeface="Bitstream Vera Sans" charset="0"/>
                <a:cs typeface="Bitstream Vera Sans" charset="0"/>
              </a:rPr>
              <a:t> </a:t>
            </a:r>
            <a:r>
              <a:rPr lang="da-DK" dirty="0" err="1">
                <a:latin typeface="Times New Roman" charset="0"/>
                <a:ea typeface="Bitstream Vera Sans" charset="0"/>
                <a:cs typeface="Bitstream Vera Sans" charset="0"/>
              </a:rPr>
              <a:t>warning</a:t>
            </a:r>
            <a:r>
              <a:rPr lang="da-DK" dirty="0">
                <a:latin typeface="Times New Roman" charset="0"/>
                <a:ea typeface="Bitstream Vera Sans" charset="0"/>
                <a:cs typeface="Bitstream Vera Sans" charset="0"/>
              </a:rPr>
              <a:t> </a:t>
            </a:r>
            <a:r>
              <a:rPr lang="da-DK" dirty="0" err="1">
                <a:latin typeface="Times New Roman" charset="0"/>
                <a:ea typeface="Bitstream Vera Sans" charset="0"/>
                <a:cs typeface="Bitstream Vera Sans" charset="0"/>
              </a:rPr>
              <a:t>signs</a:t>
            </a:r>
            <a:r>
              <a:rPr lang="da-DK" dirty="0">
                <a:latin typeface="Times New Roman" charset="0"/>
                <a:ea typeface="Bitstream Vera Sans" charset="0"/>
                <a:cs typeface="Bitstream Vera Sans" charset="0"/>
              </a:rPr>
              <a:t> (</a:t>
            </a:r>
            <a:r>
              <a:rPr lang="da-DK" dirty="0" err="1">
                <a:latin typeface="Times New Roman" charset="0"/>
                <a:ea typeface="Bitstream Vera Sans" charset="0"/>
                <a:cs typeface="Bitstream Vera Sans" charset="0"/>
              </a:rPr>
              <a:t>adjust</a:t>
            </a:r>
            <a:r>
              <a:rPr lang="da-DK" dirty="0">
                <a:latin typeface="Times New Roman" charset="0"/>
                <a:ea typeface="Bitstream Vera Sans" charset="0"/>
                <a:cs typeface="Bitstream Vera Sans" charset="0"/>
              </a:rPr>
              <a:t> </a:t>
            </a:r>
            <a:r>
              <a:rPr lang="da-DK" dirty="0" err="1">
                <a:latin typeface="Times New Roman" charset="0"/>
                <a:ea typeface="Bitstream Vera Sans" charset="0"/>
                <a:cs typeface="Bitstream Vera Sans" charset="0"/>
              </a:rPr>
              <a:t>lifestyle</a:t>
            </a:r>
            <a:r>
              <a:rPr lang="da-DK" dirty="0">
                <a:latin typeface="Times New Roman" charset="0"/>
                <a:ea typeface="Bitstream Vera Sans" charset="0"/>
                <a:cs typeface="Bitstream Vera Sans" charset="0"/>
              </a:rPr>
              <a:t>)</a:t>
            </a:r>
            <a:endParaRPr lang="en-GB" dirty="0">
              <a:latin typeface="Times New Roman" charset="0"/>
              <a:ea typeface="ＭＳ Ｐゴシック" charset="0"/>
              <a:cs typeface="Lucida Grande" charset="0"/>
            </a:endParaRPr>
          </a:p>
          <a:p>
            <a:pPr lvl="1" eaLnBrk="1" hangingPunct="1">
              <a:lnSpc>
                <a:spcPct val="93000"/>
              </a:lnSpc>
              <a:buFont typeface="Times New Roman" charset="0"/>
              <a:buNone/>
              <a:tabLst>
                <a:tab pos="115888" algn="l"/>
                <a:tab pos="573088" algn="l"/>
                <a:tab pos="1030288" algn="l"/>
                <a:tab pos="1487488" algn="l"/>
                <a:tab pos="1944688" algn="l"/>
                <a:tab pos="2401888" algn="l"/>
                <a:tab pos="2859088" algn="l"/>
                <a:tab pos="3316288" algn="l"/>
                <a:tab pos="3773488" algn="l"/>
                <a:tab pos="4230688" algn="l"/>
                <a:tab pos="4687888" algn="l"/>
                <a:tab pos="5145088" algn="l"/>
                <a:tab pos="5602288" algn="l"/>
                <a:tab pos="6059488" algn="l"/>
                <a:tab pos="6516688" algn="l"/>
                <a:tab pos="6973888" algn="l"/>
                <a:tab pos="7431088" algn="l"/>
                <a:tab pos="7888288" algn="l"/>
                <a:tab pos="8345488" algn="l"/>
                <a:tab pos="8802688" algn="l"/>
              </a:tabLst>
            </a:pPr>
            <a:endParaRPr lang="en-GB" dirty="0">
              <a:latin typeface="Times New Roman" charset="0"/>
              <a:ea typeface="Bitstream Vera Sans" charset="0"/>
              <a:cs typeface="Bitstream Vera Sans" charset="0"/>
            </a:endParaRPr>
          </a:p>
          <a:p>
            <a:pPr marL="0" indent="0">
              <a:tabLst>
                <a:tab pos="115888" algn="l"/>
                <a:tab pos="573088" algn="l"/>
                <a:tab pos="1030288" algn="l"/>
                <a:tab pos="1487488" algn="l"/>
                <a:tab pos="1944688" algn="l"/>
                <a:tab pos="2401888" algn="l"/>
                <a:tab pos="2859088" algn="l"/>
                <a:tab pos="3316288" algn="l"/>
                <a:tab pos="3773488" algn="l"/>
                <a:tab pos="4230688" algn="l"/>
                <a:tab pos="4687888" algn="l"/>
                <a:tab pos="5145088" algn="l"/>
                <a:tab pos="5602288" algn="l"/>
                <a:tab pos="6059488" algn="l"/>
                <a:tab pos="6516688" algn="l"/>
                <a:tab pos="6973888" algn="l"/>
                <a:tab pos="7431088" algn="l"/>
                <a:tab pos="7888288" algn="l"/>
                <a:tab pos="8345488" algn="l"/>
                <a:tab pos="8802688" algn="l"/>
              </a:tabLst>
            </a:pPr>
            <a:endParaRPr lang="da-DK" dirty="0">
              <a:latin typeface="Times New Roman" charset="0"/>
              <a:cs typeface="Bitstream Vera Sans" charset="0"/>
            </a:endParaRPr>
          </a:p>
        </p:txBody>
      </p:sp>
    </p:spTree>
    <p:extLst>
      <p:ext uri="{BB962C8B-B14F-4D97-AF65-F5344CB8AC3E}">
        <p14:creationId xmlns:p14="http://schemas.microsoft.com/office/powerpoint/2010/main" val="35873332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“problem” with microarrays</a:t>
            </a:r>
          </a:p>
        </p:txBody>
      </p:sp>
      <p:sp>
        <p:nvSpPr>
          <p:cNvPr id="3" name="Content Placeholder 2"/>
          <p:cNvSpPr>
            <a:spLocks noGrp="1"/>
          </p:cNvSpPr>
          <p:nvPr>
            <p:ph idx="1"/>
          </p:nvPr>
        </p:nvSpPr>
        <p:spPr/>
        <p:txBody>
          <a:bodyPr/>
          <a:lstStyle/>
          <a:p>
            <a:r>
              <a:rPr lang="en-US" dirty="0"/>
              <a:t>Arguably the most mature high-throughput technology (RNA-</a:t>
            </a:r>
            <a:r>
              <a:rPr lang="en-US" dirty="0" err="1"/>
              <a:t>seq</a:t>
            </a:r>
            <a:r>
              <a:rPr lang="en-US" dirty="0"/>
              <a:t> is catching up)</a:t>
            </a:r>
          </a:p>
          <a:p>
            <a:r>
              <a:rPr lang="en-US" dirty="0"/>
              <a:t>A lot of theory and possible analyses</a:t>
            </a:r>
          </a:p>
          <a:p>
            <a:r>
              <a:rPr lang="en-US" dirty="0"/>
              <a:t>A lot of (quite complex) R packages – most of the </a:t>
            </a:r>
            <a:r>
              <a:rPr lang="en-US" dirty="0" err="1"/>
              <a:t>Bioconductor</a:t>
            </a:r>
            <a:r>
              <a:rPr lang="en-US" dirty="0"/>
              <a:t> package is about these things</a:t>
            </a:r>
          </a:p>
          <a:p>
            <a:pPr lvl="1"/>
            <a:r>
              <a:rPr lang="en-US" dirty="0"/>
              <a:t>If you want to become a professional in array analysis, </a:t>
            </a:r>
            <a:r>
              <a:rPr lang="en-US" dirty="0" err="1"/>
              <a:t>bioconductor</a:t>
            </a:r>
            <a:r>
              <a:rPr lang="en-US" dirty="0"/>
              <a:t> is the thing to go after</a:t>
            </a:r>
          </a:p>
        </p:txBody>
      </p:sp>
    </p:spTree>
    <p:extLst>
      <p:ext uri="{BB962C8B-B14F-4D97-AF65-F5344CB8AC3E}">
        <p14:creationId xmlns:p14="http://schemas.microsoft.com/office/powerpoint/2010/main" val="2238585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604032"/>
            <a:ext cx="8229600" cy="4525963"/>
          </a:xfrm>
        </p:spPr>
        <p:txBody>
          <a:bodyPr>
            <a:normAutofit/>
          </a:bodyPr>
          <a:lstStyle/>
          <a:p>
            <a:r>
              <a:rPr lang="en-US" dirty="0"/>
              <a:t>We could have an entire course about this</a:t>
            </a:r>
          </a:p>
          <a:p>
            <a:pPr lvl="1"/>
            <a:r>
              <a:rPr lang="en-US" dirty="0"/>
              <a:t>But instead I have chosen to only have one lecture </a:t>
            </a:r>
          </a:p>
          <a:p>
            <a:pPr lvl="1"/>
            <a:r>
              <a:rPr lang="en-US" dirty="0"/>
              <a:t>Goals</a:t>
            </a:r>
          </a:p>
          <a:p>
            <a:pPr lvl="2"/>
            <a:r>
              <a:rPr lang="en-US" dirty="0"/>
              <a:t>Understanding the technique</a:t>
            </a:r>
          </a:p>
          <a:p>
            <a:pPr lvl="2"/>
            <a:r>
              <a:rPr lang="en-US" dirty="0"/>
              <a:t>Understanding typical problems and typical things done with array data</a:t>
            </a:r>
          </a:p>
          <a:p>
            <a:pPr lvl="2"/>
            <a:r>
              <a:rPr lang="en-US" dirty="0"/>
              <a:t>A few general analyses that can also be applied with later data in the course </a:t>
            </a:r>
          </a:p>
          <a:p>
            <a:pPr lvl="2"/>
            <a:r>
              <a:rPr lang="en-US" dirty="0"/>
              <a:t>Highlight a few R analyses for future reading</a:t>
            </a:r>
          </a:p>
        </p:txBody>
      </p:sp>
    </p:spTree>
    <p:extLst>
      <p:ext uri="{BB962C8B-B14F-4D97-AF65-F5344CB8AC3E}">
        <p14:creationId xmlns:p14="http://schemas.microsoft.com/office/powerpoint/2010/main" val="30304814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There are many types of arrays…</a:t>
            </a:r>
          </a:p>
        </p:txBody>
      </p:sp>
      <p:sp>
        <p:nvSpPr>
          <p:cNvPr id="3" name="Content Placeholder 2"/>
          <p:cNvSpPr>
            <a:spLocks noGrp="1"/>
          </p:cNvSpPr>
          <p:nvPr>
            <p:ph idx="1"/>
          </p:nvPr>
        </p:nvSpPr>
        <p:spPr/>
        <p:txBody>
          <a:bodyPr/>
          <a:lstStyle/>
          <a:p>
            <a:pPr>
              <a:lnSpc>
                <a:spcPct val="90000"/>
              </a:lnSpc>
            </a:pPr>
            <a:r>
              <a:rPr lang="en-US" sz="2200" dirty="0">
                <a:latin typeface="Arial" charset="0"/>
              </a:rPr>
              <a:t>Probes on surface</a:t>
            </a:r>
          </a:p>
          <a:p>
            <a:pPr lvl="1">
              <a:lnSpc>
                <a:spcPct val="90000"/>
              </a:lnSpc>
            </a:pPr>
            <a:r>
              <a:rPr lang="en-US" sz="2000" dirty="0">
                <a:latin typeface="Arial" charset="0"/>
              </a:rPr>
              <a:t>Glass beads, chips, slides</a:t>
            </a:r>
          </a:p>
          <a:p>
            <a:pPr>
              <a:lnSpc>
                <a:spcPct val="90000"/>
              </a:lnSpc>
            </a:pPr>
            <a:r>
              <a:rPr lang="en-US" sz="2200" dirty="0">
                <a:latin typeface="Arial" charset="0"/>
              </a:rPr>
              <a:t>Arrays can detect</a:t>
            </a:r>
          </a:p>
          <a:p>
            <a:pPr lvl="1">
              <a:lnSpc>
                <a:spcPct val="90000"/>
              </a:lnSpc>
            </a:pPr>
            <a:r>
              <a:rPr lang="en-US" sz="2000" b="1" dirty="0">
                <a:latin typeface="Arial" charset="0"/>
              </a:rPr>
              <a:t>mRNA</a:t>
            </a:r>
          </a:p>
          <a:p>
            <a:pPr lvl="1">
              <a:lnSpc>
                <a:spcPct val="90000"/>
              </a:lnSpc>
            </a:pPr>
            <a:r>
              <a:rPr lang="en-US" sz="2000" dirty="0">
                <a:latin typeface="Arial" charset="0"/>
              </a:rPr>
              <a:t>microRNA</a:t>
            </a:r>
          </a:p>
          <a:p>
            <a:pPr lvl="1">
              <a:lnSpc>
                <a:spcPct val="90000"/>
              </a:lnSpc>
            </a:pPr>
            <a:r>
              <a:rPr lang="en-US" sz="2000" dirty="0">
                <a:latin typeface="Arial" charset="0"/>
              </a:rPr>
              <a:t>Methylation</a:t>
            </a:r>
          </a:p>
          <a:p>
            <a:pPr lvl="1">
              <a:lnSpc>
                <a:spcPct val="90000"/>
              </a:lnSpc>
            </a:pPr>
            <a:r>
              <a:rPr lang="en-US" sz="2000" dirty="0">
                <a:latin typeface="Arial" charset="0"/>
              </a:rPr>
              <a:t>SNP</a:t>
            </a:r>
          </a:p>
          <a:p>
            <a:pPr lvl="1">
              <a:lnSpc>
                <a:spcPct val="90000"/>
              </a:lnSpc>
            </a:pPr>
            <a:endParaRPr lang="en-US" sz="2000" dirty="0">
              <a:latin typeface="Arial" charset="0"/>
            </a:endParaRPr>
          </a:p>
          <a:p>
            <a:pPr>
              <a:lnSpc>
                <a:spcPct val="90000"/>
              </a:lnSpc>
            </a:pPr>
            <a:r>
              <a:rPr lang="en-US" sz="2400" dirty="0">
                <a:latin typeface="Arial" charset="0"/>
              </a:rPr>
              <a:t>And many brands who do things slightly differently – one has to be aware of what brand that is used for subsequent </a:t>
            </a:r>
            <a:r>
              <a:rPr lang="en-US" sz="2400" dirty="0" err="1">
                <a:latin typeface="Arial" charset="0"/>
              </a:rPr>
              <a:t>analys</a:t>
            </a:r>
            <a:r>
              <a:rPr lang="en-US" sz="2400" dirty="0">
                <a:latin typeface="Arial" charset="0"/>
              </a:rPr>
              <a:t>. Arguably </a:t>
            </a:r>
            <a:r>
              <a:rPr lang="en-US" sz="2400" dirty="0" err="1">
                <a:latin typeface="Arial" charset="0"/>
              </a:rPr>
              <a:t>Affymetrix</a:t>
            </a:r>
            <a:r>
              <a:rPr lang="en-US" sz="2400" dirty="0">
                <a:latin typeface="Arial" charset="0"/>
              </a:rPr>
              <a:t> chips are the standard.  </a:t>
            </a:r>
          </a:p>
          <a:p>
            <a:pPr marL="0" indent="0">
              <a:buNone/>
            </a:pPr>
            <a:endParaRPr lang="en-US" dirty="0"/>
          </a:p>
        </p:txBody>
      </p:sp>
    </p:spTree>
    <p:extLst>
      <p:ext uri="{BB962C8B-B14F-4D97-AF65-F5344CB8AC3E}">
        <p14:creationId xmlns:p14="http://schemas.microsoft.com/office/powerpoint/2010/main" val="39231744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99760" y="542924"/>
            <a:ext cx="4867530" cy="5486401"/>
          </a:xfrm>
          <a:prstGeom prst="rect">
            <a:avLst/>
          </a:prstGeom>
        </p:spPr>
      </p:pic>
      <p:sp>
        <p:nvSpPr>
          <p:cNvPr id="7" name="Rectangle 6"/>
          <p:cNvSpPr/>
          <p:nvPr/>
        </p:nvSpPr>
        <p:spPr>
          <a:xfrm>
            <a:off x="5627936" y="3248710"/>
            <a:ext cx="3344614" cy="2031325"/>
          </a:xfrm>
          <a:prstGeom prst="rect">
            <a:avLst/>
          </a:prstGeom>
        </p:spPr>
        <p:txBody>
          <a:bodyPr wrap="square">
            <a:spAutoFit/>
          </a:bodyPr>
          <a:lstStyle/>
          <a:p>
            <a:pPr marL="285750" indent="-285750">
              <a:buFontTx/>
              <a:buChar char="-"/>
            </a:pPr>
            <a:r>
              <a:rPr lang="en-US" dirty="0" smtClean="0">
                <a:latin typeface="Calibri" charset="0"/>
                <a:ea typeface="Calibri" charset="0"/>
                <a:cs typeface="Calibri" charset="0"/>
              </a:rPr>
              <a:t>Several probe </a:t>
            </a:r>
            <a:r>
              <a:rPr lang="en-US" dirty="0">
                <a:latin typeface="Calibri" charset="0"/>
                <a:ea typeface="Calibri" charset="0"/>
                <a:cs typeface="Calibri" charset="0"/>
              </a:rPr>
              <a:t>pairs (PM and MM) selected from the target sequence </a:t>
            </a:r>
            <a:endParaRPr lang="en-US" dirty="0" smtClean="0">
              <a:latin typeface="Calibri" charset="0"/>
              <a:ea typeface="Calibri" charset="0"/>
              <a:cs typeface="Calibri" charset="0"/>
            </a:endParaRPr>
          </a:p>
          <a:p>
            <a:pPr marL="285750" indent="-285750">
              <a:buFontTx/>
              <a:buChar char="-"/>
            </a:pPr>
            <a:r>
              <a:rPr lang="en-US" dirty="0">
                <a:latin typeface="Calibri" charset="0"/>
                <a:ea typeface="Calibri" charset="0"/>
                <a:cs typeface="Calibri" charset="0"/>
              </a:rPr>
              <a:t>10000 - 50000 probe sets per chip, with several probe sets per gene </a:t>
            </a:r>
          </a:p>
          <a:p>
            <a:pPr marL="285750" indent="-285750">
              <a:buFontTx/>
              <a:buChar char="-"/>
            </a:pPr>
            <a:endParaRPr lang="en-US" dirty="0">
              <a:effectLst/>
              <a:latin typeface="Calibri" charset="0"/>
              <a:ea typeface="Calibri" charset="0"/>
              <a:cs typeface="Calibri" charset="0"/>
            </a:endParaRPr>
          </a:p>
        </p:txBody>
      </p:sp>
      <p:sp>
        <p:nvSpPr>
          <p:cNvPr id="8" name="Rectangle 7"/>
          <p:cNvSpPr/>
          <p:nvPr/>
        </p:nvSpPr>
        <p:spPr>
          <a:xfrm>
            <a:off x="5079105" y="1125051"/>
            <a:ext cx="4064895" cy="523220"/>
          </a:xfrm>
          <a:prstGeom prst="rect">
            <a:avLst/>
          </a:prstGeom>
        </p:spPr>
        <p:txBody>
          <a:bodyPr wrap="none">
            <a:spAutoFit/>
          </a:bodyPr>
          <a:lstStyle/>
          <a:p>
            <a:r>
              <a:rPr lang="en-US" sz="2800" dirty="0"/>
              <a:t>Example of </a:t>
            </a:r>
            <a:r>
              <a:rPr lang="en-US" sz="2800" dirty="0" err="1"/>
              <a:t>affymetrix</a:t>
            </a:r>
            <a:r>
              <a:rPr lang="en-US" sz="2800" dirty="0"/>
              <a:t> chip</a:t>
            </a:r>
          </a:p>
        </p:txBody>
      </p:sp>
      <p:sp>
        <p:nvSpPr>
          <p:cNvPr id="10" name="Rectangle 9"/>
          <p:cNvSpPr/>
          <p:nvPr/>
        </p:nvSpPr>
        <p:spPr>
          <a:xfrm>
            <a:off x="5339615" y="2048381"/>
            <a:ext cx="3632935" cy="1200329"/>
          </a:xfrm>
          <a:prstGeom prst="rect">
            <a:avLst/>
          </a:prstGeom>
        </p:spPr>
        <p:txBody>
          <a:bodyPr wrap="square">
            <a:spAutoFit/>
          </a:bodyPr>
          <a:lstStyle/>
          <a:p>
            <a:r>
              <a:rPr lang="en-US" dirty="0">
                <a:latin typeface="Calibri" charset="0"/>
                <a:ea typeface="Calibri" charset="0"/>
                <a:cs typeface="Calibri" charset="0"/>
              </a:rPr>
              <a:t>Probes are synthesized on a </a:t>
            </a:r>
            <a:r>
              <a:rPr lang="en-US" dirty="0" smtClean="0">
                <a:latin typeface="Calibri" charset="0"/>
                <a:ea typeface="Calibri" charset="0"/>
                <a:cs typeface="Calibri" charset="0"/>
              </a:rPr>
              <a:t>chip</a:t>
            </a:r>
          </a:p>
          <a:p>
            <a:pPr lvl="1"/>
            <a:r>
              <a:rPr lang="en-US" dirty="0" smtClean="0">
                <a:latin typeface="Calibri" charset="0"/>
                <a:ea typeface="Calibri" charset="0"/>
                <a:cs typeface="Calibri" charset="0"/>
              </a:rPr>
              <a:t>- Probes are </a:t>
            </a:r>
            <a:r>
              <a:rPr lang="en-US" dirty="0" err="1" smtClean="0">
                <a:latin typeface="Calibri" charset="0"/>
                <a:ea typeface="Calibri" charset="0"/>
                <a:cs typeface="Calibri" charset="0"/>
              </a:rPr>
              <a:t>oligonculeotides</a:t>
            </a:r>
            <a:r>
              <a:rPr lang="en-US" dirty="0" smtClean="0">
                <a:latin typeface="Calibri" charset="0"/>
                <a:ea typeface="Calibri" charset="0"/>
                <a:cs typeface="Calibri" charset="0"/>
              </a:rPr>
              <a:t> of a specified length, Generally 25 </a:t>
            </a:r>
            <a:r>
              <a:rPr lang="en-US" dirty="0" err="1" smtClean="0">
                <a:latin typeface="Calibri" charset="0"/>
                <a:ea typeface="Calibri" charset="0"/>
                <a:cs typeface="Calibri" charset="0"/>
              </a:rPr>
              <a:t>mers</a:t>
            </a:r>
            <a:endParaRPr lang="en-US" dirty="0">
              <a:latin typeface="Calibri" charset="0"/>
              <a:ea typeface="Calibri" charset="0"/>
              <a:cs typeface="Calibri" charset="0"/>
            </a:endParaRPr>
          </a:p>
        </p:txBody>
      </p:sp>
    </p:spTree>
    <p:extLst>
      <p:ext uri="{BB962C8B-B14F-4D97-AF65-F5344CB8AC3E}">
        <p14:creationId xmlns:p14="http://schemas.microsoft.com/office/powerpoint/2010/main" val="130639073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18677</TotalTime>
  <Words>1654</Words>
  <Application>Microsoft Macintosh PowerPoint</Application>
  <PresentationFormat>On-screen Show (4:3)</PresentationFormat>
  <Paragraphs>201</Paragraphs>
  <Slides>31</Slides>
  <Notes>3</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31</vt:i4>
      </vt:variant>
    </vt:vector>
  </HeadingPairs>
  <TitlesOfParts>
    <vt:vector size="40" baseType="lpstr">
      <vt:lpstr>Bitstream Vera Sans</vt:lpstr>
      <vt:lpstr>Calibri</vt:lpstr>
      <vt:lpstr>Courier New</vt:lpstr>
      <vt:lpstr>Lucida Grande</vt:lpstr>
      <vt:lpstr>ＭＳ Ｐゴシック</vt:lpstr>
      <vt:lpstr>Times New Roman</vt:lpstr>
      <vt:lpstr>Wingdings</vt:lpstr>
      <vt:lpstr>Arial</vt:lpstr>
      <vt:lpstr>Office Theme</vt:lpstr>
      <vt:lpstr>A short introduction to microarrays and expression analysis</vt:lpstr>
      <vt:lpstr>Expression by microarrays How does it work?</vt:lpstr>
      <vt:lpstr>Fundamentally based on hybridization and color signals</vt:lpstr>
      <vt:lpstr>A simplified movie</vt:lpstr>
      <vt:lpstr>Some applications</vt:lpstr>
      <vt:lpstr>The “problem” with microarrays</vt:lpstr>
      <vt:lpstr>PowerPoint Presentation</vt:lpstr>
      <vt:lpstr>There are many types of arrays…</vt:lpstr>
      <vt:lpstr>PowerPoint Presentation</vt:lpstr>
      <vt:lpstr>How do we design the best probes?</vt:lpstr>
      <vt:lpstr>Probe design is always a trade off</vt:lpstr>
      <vt:lpstr>Important issue</vt:lpstr>
      <vt:lpstr>This means…</vt:lpstr>
      <vt:lpstr>Normalization</vt:lpstr>
      <vt:lpstr>Normalization part 2</vt:lpstr>
      <vt:lpstr>Small example of quantile normalizing of 4 genes across 3 samples  using the bioconductor package</vt:lpstr>
      <vt:lpstr>PowerPoint Presentation</vt:lpstr>
      <vt:lpstr>The MA-plot – a way to visualize changes and strength at the same time – also used to assess normalizations</vt:lpstr>
      <vt:lpstr>PowerPoint Presentation</vt:lpstr>
      <vt:lpstr>PowerPoint Presentation</vt:lpstr>
      <vt:lpstr>Important:</vt:lpstr>
      <vt:lpstr>How does microarray data look like, after normalization?</vt:lpstr>
      <vt:lpstr>Statistical testing</vt:lpstr>
      <vt:lpstr>PowerPoint Presentation</vt:lpstr>
      <vt:lpstr>We can also use the MA plot to visualize significance</vt:lpstr>
      <vt:lpstr>PowerPoint Presentation</vt:lpstr>
      <vt:lpstr>PowerPoint Presentation</vt:lpstr>
      <vt:lpstr>What do we get in the end?</vt:lpstr>
      <vt:lpstr>If we have time: The GEO database</vt:lpstr>
      <vt:lpstr>The GEO database and GEO2R</vt:lpstr>
      <vt:lpstr>So..  </vt:lpstr>
    </vt:vector>
  </TitlesOfParts>
  <Company/>
  <LinksUpToDate>false</LinksUpToDate>
  <SharedDoc>false</SharedDoc>
  <HyperlinksChanged>false</HyperlinksChanged>
  <AppVersion>15.0029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short introduction to microarrays and microarray analysis</dc:title>
  <dc:creator>Albin Sandelin</dc:creator>
  <cp:lastModifiedBy>Microsoft Office User</cp:lastModifiedBy>
  <cp:revision>115</cp:revision>
  <dcterms:created xsi:type="dcterms:W3CDTF">2013-04-15T12:06:40Z</dcterms:created>
  <dcterms:modified xsi:type="dcterms:W3CDTF">2020-05-14T12:49:16Z</dcterms:modified>
</cp:coreProperties>
</file>

<file path=docProps/thumbnail.jpeg>
</file>